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64" r:id="rId5"/>
    <p:sldId id="262" r:id="rId6"/>
    <p:sldId id="265" r:id="rId7"/>
    <p:sldId id="267" r:id="rId8"/>
    <p:sldId id="268" r:id="rId9"/>
    <p:sldId id="269" r:id="rId10"/>
    <p:sldId id="270" r:id="rId11"/>
    <p:sldId id="271" r:id="rId12"/>
    <p:sldId id="272" r:id="rId13"/>
    <p:sldId id="273" r:id="rId14"/>
    <p:sldId id="274" r:id="rId15"/>
    <p:sldId id="275" r:id="rId16"/>
    <p:sldId id="315" r:id="rId17"/>
    <p:sldId id="276" r:id="rId18"/>
    <p:sldId id="277"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extLst>
      <p:ext uri="{19B8F6BF-5375-455C-9EA6-DF929625EA0E}">
        <p15:presenceInfo xmlns:p15="http://schemas.microsoft.com/office/powerpoint/2012/main" userId="S-1-5-21-4027829005-1107895287-290554039-156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8"/>
    <a:srgbClr val="006298"/>
    <a:srgbClr val="000000"/>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4" autoAdjust="0"/>
    <p:restoredTop sz="82931" autoAdjust="0"/>
  </p:normalViewPr>
  <p:slideViewPr>
    <p:cSldViewPr snapToGrid="0" snapToObjects="1">
      <p:cViewPr varScale="1">
        <p:scale>
          <a:sx n="34" d="100"/>
          <a:sy n="34" d="100"/>
        </p:scale>
        <p:origin x="60" y="304"/>
      </p:cViewPr>
      <p:guideLst>
        <p:guide orient="horz" pos="2160"/>
        <p:guide pos="3840"/>
      </p:guideLst>
    </p:cSldViewPr>
  </p:slideViewPr>
  <p:outlineViewPr>
    <p:cViewPr>
      <p:scale>
        <a:sx n="33" d="100"/>
        <a:sy n="33" d="100"/>
      </p:scale>
      <p:origin x="0" y="-6006"/>
    </p:cViewPr>
  </p:outlineViewPr>
  <p:notesTextViewPr>
    <p:cViewPr>
      <p:scale>
        <a:sx n="100" d="100"/>
        <a:sy n="100" d="100"/>
      </p:scale>
      <p:origin x="0" y="0"/>
    </p:cViewPr>
  </p:notesTextViewPr>
  <p:notesViewPr>
    <p:cSldViewPr snapToGrid="0" snapToObject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t>6/26/2020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211360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30</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31</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32</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33</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34</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3944743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3944743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LucidaGrande"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3996910" y="3112899"/>
            <a:ext cx="3297426" cy="618014"/>
          </a:xfrm>
        </p:spPr>
        <p:txBody>
          <a:bodyPr anchor="b">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Chapter 1</a:t>
            </a:r>
          </a:p>
        </p:txBody>
      </p:sp>
      <p:sp>
        <p:nvSpPr>
          <p:cNvPr id="5" name="Title 4"/>
          <p:cNvSpPr>
            <a:spLocks noGrp="1"/>
          </p:cNvSpPr>
          <p:nvPr>
            <p:ph type="title"/>
          </p:nvPr>
        </p:nvSpPr>
        <p:spPr>
          <a:xfrm>
            <a:off x="3996910" y="4035474"/>
            <a:ext cx="6402684" cy="672105"/>
          </a:xfrm>
        </p:spPr>
        <p:txBody>
          <a:bodyPr/>
          <a:lstStyle>
            <a:lvl1pPr algn="l">
              <a:defRPr>
                <a:solidFill>
                  <a:schemeClr val="bg1"/>
                </a:solidFill>
              </a:defRPr>
            </a:lvl1pPr>
          </a:lstStyle>
          <a:p>
            <a:r>
              <a:rPr lang="en-US"/>
              <a:t>Click to edit Master title style</a:t>
            </a:r>
            <a:endParaRPr lang="en-US" dirty="0"/>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3"/>
          </p:nvPr>
        </p:nvSpPr>
        <p:spPr>
          <a:xfrm>
            <a:off x="2438400" y="6356350"/>
            <a:ext cx="8820150" cy="384175"/>
          </a:xfrm>
        </p:spPr>
        <p:txBody>
          <a:bodyPr vert="horz" lIns="91440" tIns="45720" rIns="91440" bIns="45720" rtlCol="0" anchor="ctr"/>
          <a:lstStyle>
            <a:lvl1pPr>
              <a:defRPr lang="en-US" sz="1400" b="0" i="0" u="none" strike="noStrike" dirty="0" smtClean="0">
                <a:solidFill>
                  <a:srgbClr val="006298"/>
                </a:solidFill>
                <a:latin typeface="arial" charset="0"/>
                <a:ea typeface="+mn-ea"/>
                <a:cs typeface="+mn-cs"/>
              </a:defRPr>
            </a:lvl1pPr>
          </a:lstStyle>
          <a:p>
            <a:pPr lvl="0" fontAlgn="auto">
              <a:spcBef>
                <a:spcPts val="0"/>
              </a:spcBef>
              <a:spcAft>
                <a:spcPts val="0"/>
              </a:spcAft>
            </a:pPr>
            <a:endParaRPr lang="en-US" dirty="0"/>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5" hasCustomPrompt="1"/>
          </p:nvPr>
        </p:nvSpPr>
        <p:spPr>
          <a:xfrm>
            <a:off x="743576" y="1289684"/>
            <a:ext cx="10711543" cy="3732692"/>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3600"/>
            </a:lvl1pPr>
          </a:lstStyle>
          <a:p>
            <a:r>
              <a:rPr lang="en-US" dirty="0"/>
              <a:t>Click to edit Master title style</a:t>
            </a:r>
          </a:p>
        </p:txBody>
      </p:sp>
      <p:sp>
        <p:nvSpPr>
          <p:cNvPr id="6" name="Picture Placeholder 5"/>
          <p:cNvSpPr>
            <a:spLocks noGrp="1"/>
          </p:cNvSpPr>
          <p:nvPr>
            <p:ph type="pic" sz="quarter" idx="10"/>
          </p:nvPr>
        </p:nvSpPr>
        <p:spPr>
          <a:xfrm>
            <a:off x="733118" y="1619557"/>
            <a:ext cx="6477000" cy="4259263"/>
          </a:xfrm>
        </p:spPr>
        <p:txBody>
          <a:bodyPr/>
          <a:lstStyle/>
          <a:p>
            <a:r>
              <a:rPr lang="en-US"/>
              <a:t>Click icon to add picture</a:t>
            </a:r>
          </a:p>
        </p:txBody>
      </p:sp>
      <p:sp>
        <p:nvSpPr>
          <p:cNvPr id="10" name="Text Placeholder 9"/>
          <p:cNvSpPr>
            <a:spLocks noGrp="1"/>
          </p:cNvSpPr>
          <p:nvPr>
            <p:ph type="body" sz="quarter" idx="11" hasCustomPrompt="1"/>
          </p:nvPr>
        </p:nvSpPr>
        <p:spPr>
          <a:xfrm>
            <a:off x="7478972" y="4070657"/>
            <a:ext cx="3976406" cy="1808163"/>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4A78"/>
                </a:solidFill>
                <a:effectLst/>
                <a:uLnTx/>
                <a:uFillTx/>
                <a:latin typeface="arial" charset="0"/>
                <a:ea typeface="+mn-ea"/>
                <a:cs typeface="+mn-cs"/>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27064" y="4035475"/>
            <a:ext cx="6645836" cy="669530"/>
          </a:xfrm>
        </p:spPr>
        <p:txBody>
          <a:bodyPr/>
          <a:lstStyle/>
          <a:p>
            <a:r>
              <a:rPr lang="en-US" sz="3600" dirty="0"/>
              <a:t>THE PREHISTORIC AEGEAN</a:t>
            </a:r>
          </a:p>
        </p:txBody>
      </p:sp>
      <p:pic>
        <p:nvPicPr>
          <p:cNvPr id="8" name="Picture Placeholder 7" descr="A photo shows the book cover of Gardner’s Art through the Ages: A Global History, Sixteenth Edition. The artwork on the cover shows a detail from Allegory of the Art of Painting by Johannes Vermeer. An artist is sitting on a stool and painting a canvas propped up on an easel."/>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3428" y="372"/>
            <a:ext cx="4777228" cy="6170019"/>
          </a:xfrm>
        </p:spPr>
      </p:pic>
      <p:sp>
        <p:nvSpPr>
          <p:cNvPr id="6" name="Text Placeholder 5"/>
          <p:cNvSpPr>
            <a:spLocks noGrp="1"/>
          </p:cNvSpPr>
          <p:nvPr>
            <p:ph type="body" sz="quarter" idx="11"/>
          </p:nvPr>
        </p:nvSpPr>
        <p:spPr>
          <a:xfrm>
            <a:off x="5127065" y="3112899"/>
            <a:ext cx="3297426" cy="618014"/>
          </a:xfrm>
        </p:spPr>
        <p:txBody>
          <a:bodyPr/>
          <a:lstStyle/>
          <a:p>
            <a:r>
              <a:rPr lang="en-US" dirty="0"/>
              <a:t>Chapter 4</a:t>
            </a:r>
          </a:p>
        </p:txBody>
      </p:sp>
      <p:sp>
        <p:nvSpPr>
          <p:cNvPr id="3" name="Content Placeholder 2"/>
          <p:cNvSpPr>
            <a:spLocks noGrp="1"/>
          </p:cNvSpPr>
          <p:nvPr>
            <p:ph sz="quarter" idx="13"/>
          </p:nvPr>
        </p:nvSpPr>
        <p:spPr>
          <a:xfrm>
            <a:off x="2914650" y="6270134"/>
            <a:ext cx="8858250" cy="563592"/>
          </a:xfrm>
        </p:spPr>
        <p:txBody>
          <a:bodyPr vert="horz" lIns="91440" tIns="45720" rIns="91440" bIns="45720" rtlCol="0" anchor="ctr"/>
          <a:lstStyle/>
          <a:p>
            <a:pPr lvl="0" fontAlgn="auto">
              <a:spcBef>
                <a:spcPts val="0"/>
              </a:spcBef>
              <a:spcAft>
                <a:spcPts val="0"/>
              </a:spcAft>
            </a:pPr>
            <a:r>
              <a:rPr lang="en-US" dirty="0">
                <a:solidFill>
                  <a:schemeClr val="bg1"/>
                </a:solidFill>
              </a:rPr>
              <a:t>Kleiner, Gardner’s Art through the Ages: A Global History, 16th Edition. © 2020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4.7</a:t>
            </a:r>
            <a:endParaRPr lang="en-US" sz="3600" dirty="0"/>
          </a:p>
        </p:txBody>
      </p:sp>
      <p:pic>
        <p:nvPicPr>
          <p:cNvPr id="8194" name="Picture 2" descr="For more information about this image, search for 90  in MindTap or go to page 90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3162263" y="1120426"/>
            <a:ext cx="2546509" cy="50592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417017"/>
            <a:ext cx="4953241" cy="1762619"/>
          </a:xfrm>
          <a:noFill/>
          <a:ln>
            <a:noFill/>
          </a:ln>
        </p:spPr>
        <p:txBody>
          <a:bodyPr vert="horz" wrap="square" lIns="0" tIns="0" rIns="0" bIns="0" numCol="1" anchor="t" anchorCtr="0" compatLnSpc="1">
            <a:prstTxWarp prst="textNoShape">
              <a:avLst/>
            </a:prstTxWarp>
          </a:bodyPr>
          <a:lstStyle/>
          <a:p>
            <a:r>
              <a:rPr lang="en-US" sz="2400" b="1" dirty="0"/>
              <a:t>4.7</a:t>
            </a:r>
            <a:r>
              <a:rPr lang="en-US" sz="2400" dirty="0"/>
              <a:t> Minoan woman or goddess (</a:t>
            </a:r>
            <a:r>
              <a:rPr lang="en-US" sz="2400" i="1" dirty="0"/>
              <a:t>La </a:t>
            </a:r>
            <a:r>
              <a:rPr lang="en-US" sz="2400" i="1" dirty="0" err="1"/>
              <a:t>Parisienne</a:t>
            </a:r>
            <a:r>
              <a:rPr lang="en-US" sz="2400" dirty="0"/>
              <a:t>), from the palace, Knossos (Crete), Greece, ca. 1500 </a:t>
            </a:r>
            <a:r>
              <a:rPr lang="en-US" sz="2400" cap="small" dirty="0" err="1"/>
              <a:t>bce</a:t>
            </a:r>
            <a:r>
              <a:rPr lang="en-US" sz="2400" dirty="0"/>
              <a:t>. Fragment of a fresco, 10" high. Archaeological Museum, Iraklion.</a:t>
            </a:r>
          </a:p>
        </p:txBody>
      </p:sp>
    </p:spTree>
    <p:extLst>
      <p:ext uri="{BB962C8B-B14F-4D97-AF65-F5344CB8AC3E}">
        <p14:creationId xmlns:p14="http://schemas.microsoft.com/office/powerpoint/2010/main" val="1682754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4.8</a:t>
            </a:r>
            <a:endParaRPr lang="en-US" sz="3600" dirty="0"/>
          </a:p>
        </p:txBody>
      </p:sp>
      <p:pic>
        <p:nvPicPr>
          <p:cNvPr id="9218" name="Picture 2" descr="For more information about this image, search for 91 in MindTap or go to page 91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761710" y="1037230"/>
            <a:ext cx="6255292" cy="39997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3219208" y="5191932"/>
            <a:ext cx="5753583" cy="918511"/>
          </a:xfrm>
          <a:noFill/>
          <a:ln>
            <a:noFill/>
          </a:ln>
        </p:spPr>
        <p:txBody>
          <a:bodyPr vert="horz" wrap="square" lIns="0" tIns="0" rIns="0" bIns="0" numCol="1" anchor="t" anchorCtr="0" compatLnSpc="1">
            <a:prstTxWarp prst="textNoShape">
              <a:avLst/>
            </a:prstTxWarp>
          </a:bodyPr>
          <a:lstStyle/>
          <a:p>
            <a:r>
              <a:rPr lang="en-US" sz="2000" b="1" dirty="0"/>
              <a:t>4.8</a:t>
            </a:r>
            <a:r>
              <a:rPr lang="en-US" sz="2000" dirty="0"/>
              <a:t> Bull-leaping, from the palace, Knossos (Crete), Greece, ca. 1500 </a:t>
            </a:r>
            <a:r>
              <a:rPr lang="en-US" sz="2000" cap="small" dirty="0" err="1"/>
              <a:t>bce</a:t>
            </a:r>
            <a:r>
              <a:rPr lang="en-US" sz="2000" dirty="0"/>
              <a:t>. Fresco, 2' 8" high, including border. Archaeological Museum, Iraklion.</a:t>
            </a:r>
          </a:p>
        </p:txBody>
      </p:sp>
    </p:spTree>
    <p:extLst>
      <p:ext uri="{BB962C8B-B14F-4D97-AF65-F5344CB8AC3E}">
        <p14:creationId xmlns:p14="http://schemas.microsoft.com/office/powerpoint/2010/main" val="3752023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4.9</a:t>
            </a:r>
            <a:endParaRPr lang="en-US" sz="3600" dirty="0"/>
          </a:p>
        </p:txBody>
      </p:sp>
      <p:pic>
        <p:nvPicPr>
          <p:cNvPr id="10242" name="Picture 2" descr="For more information about this image, search for 92 in MindTap or go to page 92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367358" y="1659320"/>
            <a:ext cx="5535168" cy="40507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139222" y="3587858"/>
            <a:ext cx="5927224" cy="2122254"/>
          </a:xfrm>
          <a:noFill/>
          <a:ln>
            <a:noFill/>
          </a:ln>
        </p:spPr>
        <p:txBody>
          <a:bodyPr vert="horz" wrap="square" lIns="0" tIns="0" rIns="0" bIns="0" numCol="1" anchor="t" anchorCtr="0" compatLnSpc="1">
            <a:prstTxWarp prst="textNoShape">
              <a:avLst/>
            </a:prstTxWarp>
          </a:bodyPr>
          <a:lstStyle/>
          <a:p>
            <a:r>
              <a:rPr lang="en-US" sz="2400" b="1" dirty="0"/>
              <a:t>4.9</a:t>
            </a:r>
            <a:r>
              <a:rPr lang="en-US" sz="2400" dirty="0"/>
              <a:t> Landscape with swallows (</a:t>
            </a:r>
            <a:r>
              <a:rPr lang="en-US" sz="2400" i="1" dirty="0"/>
              <a:t>Spring Fresco</a:t>
            </a:r>
            <a:r>
              <a:rPr lang="en-US" sz="2400" dirty="0"/>
              <a:t>), south and west walls of room Delta 2, </a:t>
            </a:r>
            <a:r>
              <a:rPr lang="en-US" sz="2400" dirty="0" err="1"/>
              <a:t>Akrotiri</a:t>
            </a:r>
            <a:r>
              <a:rPr lang="en-US" sz="2400" dirty="0"/>
              <a:t>, </a:t>
            </a:r>
            <a:r>
              <a:rPr lang="en-US" sz="2400" dirty="0" err="1"/>
              <a:t>Thera</a:t>
            </a:r>
            <a:r>
              <a:rPr lang="en-US" sz="2400" dirty="0"/>
              <a:t> (Cyclades), Greece, ca. 1650–1625 </a:t>
            </a:r>
            <a:r>
              <a:rPr lang="en-US" sz="2400" cap="small" dirty="0" err="1"/>
              <a:t>bce</a:t>
            </a:r>
            <a:r>
              <a:rPr lang="en-US" sz="2400" dirty="0"/>
              <a:t>. Fresco, 7' 6" high. Reconstructed in National Archaeological Museum, Athens.</a:t>
            </a:r>
          </a:p>
        </p:txBody>
      </p:sp>
    </p:spTree>
    <p:extLst>
      <p:ext uri="{BB962C8B-B14F-4D97-AF65-F5344CB8AC3E}">
        <p14:creationId xmlns:p14="http://schemas.microsoft.com/office/powerpoint/2010/main" val="185786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4.9A</a:t>
            </a:r>
            <a:endParaRPr lang="en-US" sz="3600" dirty="0"/>
          </a:p>
        </p:txBody>
      </p:sp>
      <p:pic>
        <p:nvPicPr>
          <p:cNvPr id="11266" name="Picture 2" descr="For more information about this image, search for 93 in MindTap or go to page 93 of your book. This is a Bonus Image, so most of the information is available only in MindTap"/>
          <p:cNvPicPr>
            <a:picLocks noGrp="1" noChangeAspect="1" noChangeArrowheads="1"/>
          </p:cNvPicPr>
          <p:nvPr>
            <p:ph type="pic" sz="quarter" idx="10"/>
          </p:nvPr>
        </p:nvPicPr>
        <p:blipFill>
          <a:blip r:embed="rId3">
            <a:extLst>
              <a:ext uri="{28A0092B-C50C-407E-A947-70E740481C1C}">
                <a14:useLocalDpi xmlns:a14="http://schemas.microsoft.com/office/drawing/2010/main"/>
              </a:ext>
            </a:extLst>
          </a:blip>
          <a:stretch>
            <a:fillRect/>
          </a:stretch>
        </p:blipFill>
        <p:spPr bwMode="auto">
          <a:xfrm>
            <a:off x="1457295" y="1357314"/>
            <a:ext cx="9320293" cy="32696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1771624" y="4857747"/>
            <a:ext cx="8852726" cy="1286211"/>
          </a:xfrm>
          <a:noFill/>
          <a:ln>
            <a:noFill/>
          </a:ln>
        </p:spPr>
        <p:txBody>
          <a:bodyPr vert="horz" wrap="square" lIns="0" tIns="0" rIns="0" bIns="0" numCol="1" anchor="t" anchorCtr="0" compatLnSpc="1">
            <a:prstTxWarp prst="textNoShape">
              <a:avLst/>
            </a:prstTxWarp>
          </a:bodyPr>
          <a:lstStyle/>
          <a:p>
            <a:r>
              <a:rPr lang="en-US" sz="2400" b="1" dirty="0"/>
              <a:t>4.9A </a:t>
            </a:r>
            <a:r>
              <a:rPr lang="en-US" sz="2400" dirty="0"/>
              <a:t>Flotilla, detail of </a:t>
            </a:r>
            <a:r>
              <a:rPr lang="en-US" sz="2400" i="1" dirty="0"/>
              <a:t>Miniature Ships Fresco</a:t>
            </a:r>
            <a:r>
              <a:rPr lang="en-US" sz="2400" dirty="0"/>
              <a:t>, from room 5, West House, </a:t>
            </a:r>
            <a:r>
              <a:rPr lang="en-US" sz="2400" dirty="0" err="1"/>
              <a:t>Akrotiri</a:t>
            </a:r>
            <a:r>
              <a:rPr lang="en-US" sz="2400" dirty="0"/>
              <a:t>, </a:t>
            </a:r>
            <a:r>
              <a:rPr lang="en-US" sz="2400" dirty="0" err="1"/>
              <a:t>Thera</a:t>
            </a:r>
            <a:r>
              <a:rPr lang="en-US" sz="2400" dirty="0"/>
              <a:t> (Cyclades), Greece, ca. 1650–1625 </a:t>
            </a:r>
            <a:r>
              <a:rPr lang="en-US" sz="2400" cap="small" dirty="0" err="1"/>
              <a:t>bce</a:t>
            </a:r>
            <a:r>
              <a:rPr lang="en-US" sz="2400" dirty="0"/>
              <a:t>. Fresco, 1' 5" high. National Archaeological Museum, Athens.</a:t>
            </a:r>
          </a:p>
        </p:txBody>
      </p:sp>
    </p:spTree>
    <p:extLst>
      <p:ext uri="{BB962C8B-B14F-4D97-AF65-F5344CB8AC3E}">
        <p14:creationId xmlns:p14="http://schemas.microsoft.com/office/powerpoint/2010/main" val="38089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4.10</a:t>
            </a:r>
            <a:endParaRPr lang="en-US" sz="3600" dirty="0"/>
          </a:p>
        </p:txBody>
      </p:sp>
      <p:pic>
        <p:nvPicPr>
          <p:cNvPr id="12290" name="Picture 2" descr="For more information about this image, search for 93 in MindTap or go to page 93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361123" y="1154824"/>
            <a:ext cx="5164836" cy="49225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5881680" y="4308528"/>
            <a:ext cx="5856711" cy="1768815"/>
          </a:xfrm>
          <a:noFill/>
          <a:ln>
            <a:noFill/>
          </a:ln>
        </p:spPr>
        <p:txBody>
          <a:bodyPr vert="horz" wrap="square" lIns="0" tIns="0" rIns="0" bIns="0" numCol="1" anchor="t" anchorCtr="0" compatLnSpc="1">
            <a:prstTxWarp prst="textNoShape">
              <a:avLst/>
            </a:prstTxWarp>
          </a:bodyPr>
          <a:lstStyle/>
          <a:p>
            <a:r>
              <a:rPr lang="en-US" sz="2400" b="1" dirty="0"/>
              <a:t>4.10</a:t>
            </a:r>
            <a:r>
              <a:rPr lang="en-US" sz="2400" dirty="0"/>
              <a:t> Crocus gatherers, detail of the east wall of room 3 of building </a:t>
            </a:r>
            <a:r>
              <a:rPr lang="en-US" sz="2400" dirty="0" err="1"/>
              <a:t>Xeste</a:t>
            </a:r>
            <a:r>
              <a:rPr lang="en-US" sz="2400" dirty="0"/>
              <a:t> 3, </a:t>
            </a:r>
            <a:r>
              <a:rPr lang="en-US" sz="2400" dirty="0" err="1"/>
              <a:t>Akrotiri</a:t>
            </a:r>
            <a:r>
              <a:rPr lang="en-US" sz="2400" dirty="0"/>
              <a:t>, Thera (Cyclades), Greece, ca. 1650–1625 </a:t>
            </a:r>
            <a:r>
              <a:rPr lang="en-US" sz="2400" cap="small" dirty="0" err="1"/>
              <a:t>bce</a:t>
            </a:r>
            <a:r>
              <a:rPr lang="en-US" sz="2400" dirty="0"/>
              <a:t>. Fresco, 8' 1/8" high. Reconstructed in National Archaeological Museum, Athens.</a:t>
            </a:r>
          </a:p>
        </p:txBody>
      </p:sp>
    </p:spTree>
    <p:extLst>
      <p:ext uri="{BB962C8B-B14F-4D97-AF65-F5344CB8AC3E}">
        <p14:creationId xmlns:p14="http://schemas.microsoft.com/office/powerpoint/2010/main" val="123425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4.11</a:t>
            </a:r>
            <a:endParaRPr lang="en-US" sz="3600" dirty="0"/>
          </a:p>
        </p:txBody>
      </p:sp>
      <p:pic>
        <p:nvPicPr>
          <p:cNvPr id="13314" name="Picture 2" descr="For more information about this image, search for 94 in MindTap or go to page 94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708205" y="1037230"/>
            <a:ext cx="4163948" cy="50812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726982"/>
            <a:ext cx="5248128" cy="1391449"/>
          </a:xfrm>
          <a:noFill/>
          <a:ln>
            <a:noFill/>
          </a:ln>
        </p:spPr>
        <p:txBody>
          <a:bodyPr vert="horz" wrap="square" lIns="0" tIns="0" rIns="0" bIns="0" numCol="1" anchor="t" anchorCtr="0" compatLnSpc="1">
            <a:prstTxWarp prst="textNoShape">
              <a:avLst/>
            </a:prstTxWarp>
          </a:bodyPr>
          <a:lstStyle/>
          <a:p>
            <a:r>
              <a:rPr lang="en-US" sz="2400" b="1" dirty="0"/>
              <a:t>4.11</a:t>
            </a:r>
            <a:r>
              <a:rPr lang="en-US" sz="2400" dirty="0"/>
              <a:t> </a:t>
            </a:r>
            <a:r>
              <a:rPr lang="en-US" sz="2400" dirty="0" err="1"/>
              <a:t>Kamares</a:t>
            </a:r>
            <a:r>
              <a:rPr lang="en-US" sz="2400" dirty="0"/>
              <a:t> Ware jar, from </a:t>
            </a:r>
            <a:r>
              <a:rPr lang="en-US" sz="2400" dirty="0" err="1"/>
              <a:t>Phaistos</a:t>
            </a:r>
            <a:r>
              <a:rPr lang="en-US" sz="2400" dirty="0"/>
              <a:t> (Crete), Greece, ca. 1800–1700 </a:t>
            </a:r>
            <a:r>
              <a:rPr lang="en-US" sz="2400" cap="small" dirty="0" err="1"/>
              <a:t>bce</a:t>
            </a:r>
            <a:r>
              <a:rPr lang="en-US" sz="2400" dirty="0"/>
              <a:t>. 1' 8" high. Archaeological Museum, Iraklion.</a:t>
            </a:r>
          </a:p>
        </p:txBody>
      </p:sp>
    </p:spTree>
    <p:extLst>
      <p:ext uri="{BB962C8B-B14F-4D97-AF65-F5344CB8AC3E}">
        <p14:creationId xmlns:p14="http://schemas.microsoft.com/office/powerpoint/2010/main" val="881886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4.12</a:t>
            </a:r>
            <a:endParaRPr lang="en-US" sz="3600" dirty="0"/>
          </a:p>
        </p:txBody>
      </p:sp>
      <p:pic>
        <p:nvPicPr>
          <p:cNvPr id="14338" name="Picture 2" descr="For more information about this image, search for 94 in MindTap or go to page 94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731315" y="1037230"/>
            <a:ext cx="4093385" cy="4997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633993"/>
            <a:ext cx="5085052" cy="1400626"/>
          </a:xfrm>
          <a:noFill/>
          <a:ln>
            <a:noFill/>
          </a:ln>
        </p:spPr>
        <p:txBody>
          <a:bodyPr vert="horz" wrap="square" lIns="0" tIns="0" rIns="0" bIns="0" numCol="1" anchor="t" anchorCtr="0" compatLnSpc="1">
            <a:prstTxWarp prst="textNoShape">
              <a:avLst/>
            </a:prstTxWarp>
          </a:bodyPr>
          <a:lstStyle/>
          <a:p>
            <a:r>
              <a:rPr lang="en-US" sz="2400" b="1" dirty="0"/>
              <a:t>4.12</a:t>
            </a:r>
            <a:r>
              <a:rPr lang="en-US" sz="2400" dirty="0"/>
              <a:t> Marine Style octopus flask, from </a:t>
            </a:r>
            <a:r>
              <a:rPr lang="en-US" sz="2400" dirty="0" err="1"/>
              <a:t>Palaikastro</a:t>
            </a:r>
            <a:r>
              <a:rPr lang="en-US" sz="2400" dirty="0"/>
              <a:t> (Crete), Greece, ca. 1500 </a:t>
            </a:r>
            <a:r>
              <a:rPr lang="en-US" sz="2400" cap="small" dirty="0" err="1"/>
              <a:t>bce</a:t>
            </a:r>
            <a:r>
              <a:rPr lang="en-US" sz="2400" dirty="0"/>
              <a:t>. 11" high. Archaeological Museum, Iraklion.</a:t>
            </a:r>
          </a:p>
        </p:txBody>
      </p:sp>
    </p:spTree>
    <p:extLst>
      <p:ext uri="{BB962C8B-B14F-4D97-AF65-F5344CB8AC3E}">
        <p14:creationId xmlns:p14="http://schemas.microsoft.com/office/powerpoint/2010/main" val="3303637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4.13</a:t>
            </a:r>
            <a:endParaRPr lang="en-US" sz="3600" dirty="0"/>
          </a:p>
        </p:txBody>
      </p:sp>
      <p:pic>
        <p:nvPicPr>
          <p:cNvPr id="15362" name="Picture 2" descr="For more information about this image, search for 95  in MindTap or go to page 95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134120" y="1052546"/>
            <a:ext cx="3626905" cy="51236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773478"/>
            <a:ext cx="5430549" cy="1402737"/>
          </a:xfrm>
          <a:noFill/>
          <a:ln>
            <a:noFill/>
          </a:ln>
        </p:spPr>
        <p:txBody>
          <a:bodyPr vert="horz" wrap="square" lIns="0" tIns="0" rIns="0" bIns="0" numCol="1" anchor="t" anchorCtr="0" compatLnSpc="1">
            <a:prstTxWarp prst="textNoShape">
              <a:avLst/>
            </a:prstTxWarp>
          </a:bodyPr>
          <a:lstStyle/>
          <a:p>
            <a:r>
              <a:rPr lang="en-US" sz="2400" b="1" dirty="0"/>
              <a:t>4.13</a:t>
            </a:r>
            <a:r>
              <a:rPr lang="en-US" sz="2400" dirty="0"/>
              <a:t> </a:t>
            </a:r>
            <a:r>
              <a:rPr lang="en-US" sz="2400" i="1" dirty="0"/>
              <a:t>Snake Goddess</a:t>
            </a:r>
            <a:r>
              <a:rPr lang="en-US" sz="2400" dirty="0"/>
              <a:t>, from the palace, Knossos (Crete), Greece, ca. 1600 </a:t>
            </a:r>
            <a:r>
              <a:rPr lang="en-US" sz="2400" cap="small" dirty="0" err="1"/>
              <a:t>bce</a:t>
            </a:r>
            <a:r>
              <a:rPr lang="en-US" sz="2400" dirty="0"/>
              <a:t>. Faience, 1' 1 1/2" high. Archaeological Museum, Iraklion.</a:t>
            </a:r>
          </a:p>
        </p:txBody>
      </p:sp>
    </p:spTree>
    <p:extLst>
      <p:ext uri="{BB962C8B-B14F-4D97-AF65-F5344CB8AC3E}">
        <p14:creationId xmlns:p14="http://schemas.microsoft.com/office/powerpoint/2010/main" val="234293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4.13A</a:t>
            </a:r>
            <a:endParaRPr lang="en-US" sz="3600" dirty="0"/>
          </a:p>
        </p:txBody>
      </p:sp>
      <p:pic>
        <p:nvPicPr>
          <p:cNvPr id="16386" name="Picture 2" descr="For more information about this image, search for 95 in MindTap or go to page 95 of your book. This is a Bonus Image, so most of the information is available only in MindTap"/>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836190" y="1040431"/>
            <a:ext cx="1958077" cy="5032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5158353" y="4316277"/>
            <a:ext cx="5466507" cy="1756935"/>
          </a:xfrm>
          <a:noFill/>
          <a:ln>
            <a:noFill/>
          </a:ln>
        </p:spPr>
        <p:txBody>
          <a:bodyPr vert="horz" wrap="square" lIns="0" tIns="0" rIns="0" bIns="0" numCol="1" anchor="t" anchorCtr="0" compatLnSpc="1">
            <a:prstTxWarp prst="textNoShape">
              <a:avLst/>
            </a:prstTxWarp>
          </a:bodyPr>
          <a:lstStyle/>
          <a:p>
            <a:r>
              <a:rPr lang="en-US" sz="2400" b="1" dirty="0"/>
              <a:t>4.13A</a:t>
            </a:r>
            <a:r>
              <a:rPr lang="en-US" sz="2400" dirty="0"/>
              <a:t> Young god(?), from </a:t>
            </a:r>
            <a:r>
              <a:rPr lang="en-US" sz="2400" dirty="0" err="1"/>
              <a:t>Palaikastro</a:t>
            </a:r>
            <a:r>
              <a:rPr lang="en-US" sz="2400" dirty="0"/>
              <a:t> (Crete), Greece, ca. 1500–1450 </a:t>
            </a:r>
            <a:r>
              <a:rPr lang="en-US" sz="2400" cap="small" dirty="0" err="1"/>
              <a:t>bce</a:t>
            </a:r>
            <a:r>
              <a:rPr lang="en-US" sz="2400" cap="small" dirty="0"/>
              <a:t>. </a:t>
            </a:r>
            <a:r>
              <a:rPr lang="en-US" sz="2400" dirty="0"/>
              <a:t>Ivory, gold, serpentine, and rock crystal, restored height 1' 7 1/2". Archaeological Museum, </a:t>
            </a:r>
            <a:r>
              <a:rPr lang="en-US" sz="2400" dirty="0" err="1"/>
              <a:t>Siteia</a:t>
            </a:r>
            <a:r>
              <a:rPr lang="en-US" sz="2400" dirty="0"/>
              <a:t>.</a:t>
            </a:r>
          </a:p>
        </p:txBody>
      </p:sp>
    </p:spTree>
    <p:extLst>
      <p:ext uri="{BB962C8B-B14F-4D97-AF65-F5344CB8AC3E}">
        <p14:creationId xmlns:p14="http://schemas.microsoft.com/office/powerpoint/2010/main" val="13674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4.14</a:t>
            </a:r>
            <a:endParaRPr lang="en-US" sz="3600" dirty="0"/>
          </a:p>
        </p:txBody>
      </p:sp>
      <p:pic>
        <p:nvPicPr>
          <p:cNvPr id="17410" name="Picture 2" descr="For more information about this image, search for 95 in MindTap or go to page 95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349977" y="1551640"/>
            <a:ext cx="5548045" cy="4408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193967" y="4556502"/>
            <a:ext cx="5673746" cy="1403255"/>
          </a:xfrm>
          <a:noFill/>
          <a:ln>
            <a:noFill/>
          </a:ln>
        </p:spPr>
        <p:txBody>
          <a:bodyPr vert="horz" wrap="square" lIns="0" tIns="0" rIns="0" bIns="0" numCol="1" anchor="t" anchorCtr="0" compatLnSpc="1">
            <a:prstTxWarp prst="textNoShape">
              <a:avLst/>
            </a:prstTxWarp>
          </a:bodyPr>
          <a:lstStyle/>
          <a:p>
            <a:r>
              <a:rPr lang="en-US" sz="2400" b="1" dirty="0"/>
              <a:t>4.14</a:t>
            </a:r>
            <a:r>
              <a:rPr lang="en-US" sz="2400" dirty="0"/>
              <a:t> </a:t>
            </a:r>
            <a:r>
              <a:rPr lang="en-US" sz="2400" i="1" dirty="0"/>
              <a:t>Harvesters Vase</a:t>
            </a:r>
            <a:r>
              <a:rPr lang="en-US" sz="2400" dirty="0"/>
              <a:t>, from </a:t>
            </a:r>
            <a:r>
              <a:rPr lang="en-US" sz="2400" dirty="0" err="1"/>
              <a:t>Hagia</a:t>
            </a:r>
            <a:r>
              <a:rPr lang="en-US" sz="2400" dirty="0"/>
              <a:t> </a:t>
            </a:r>
            <a:r>
              <a:rPr lang="en-US" sz="2400" dirty="0" err="1"/>
              <a:t>Triada</a:t>
            </a:r>
            <a:r>
              <a:rPr lang="en-US" sz="2400" dirty="0"/>
              <a:t> (Crete), Greece, ca. 1500 </a:t>
            </a:r>
            <a:r>
              <a:rPr lang="en-US" sz="2400" cap="small" dirty="0" err="1"/>
              <a:t>bce</a:t>
            </a:r>
            <a:r>
              <a:rPr lang="en-US" sz="2400" dirty="0"/>
              <a:t>. Steatite, originally with gold leaf, greatest diameter 5". Archaeological Museum, Iraklion.</a:t>
            </a:r>
          </a:p>
        </p:txBody>
      </p:sp>
    </p:spTree>
    <p:extLst>
      <p:ext uri="{BB962C8B-B14F-4D97-AF65-F5344CB8AC3E}">
        <p14:creationId xmlns:p14="http://schemas.microsoft.com/office/powerpoint/2010/main" val="393607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a:t>
            </a:r>
          </a:p>
        </p:txBody>
      </p:sp>
      <p:sp>
        <p:nvSpPr>
          <p:cNvPr id="3" name="Text Placeholder 2"/>
          <p:cNvSpPr>
            <a:spLocks noGrp="1"/>
          </p:cNvSpPr>
          <p:nvPr>
            <p:ph type="body" sz="quarter" idx="17"/>
          </p:nvPr>
        </p:nvSpPr>
        <p:spPr/>
        <p:txBody>
          <a:bodyPr>
            <a:noAutofit/>
          </a:bodyPr>
          <a:lstStyle/>
          <a:p>
            <a:pPr>
              <a:lnSpc>
                <a:spcPct val="100000"/>
              </a:lnSpc>
              <a:spcBef>
                <a:spcPts val="624"/>
              </a:spcBef>
            </a:pPr>
            <a:r>
              <a:rPr lang="en-US" dirty="0"/>
              <a:t>Differentiate the formal characteristics of Cycladic, Minoan, and Mycenaean art from those of Egypt, Mesopotamia, and Persia.</a:t>
            </a:r>
          </a:p>
          <a:p>
            <a:pPr>
              <a:lnSpc>
                <a:spcPct val="100000"/>
              </a:lnSpc>
              <a:spcBef>
                <a:spcPts val="624"/>
              </a:spcBef>
            </a:pPr>
            <a:r>
              <a:rPr lang="en-US" dirty="0"/>
              <a:t>List the principal sites and characteristics of Cycladic, Minoan, and Mycenaean art.</a:t>
            </a:r>
          </a:p>
          <a:p>
            <a:pPr>
              <a:lnSpc>
                <a:spcPct val="100000"/>
              </a:lnSpc>
              <a:spcBef>
                <a:spcPts val="624"/>
              </a:spcBef>
            </a:pPr>
            <a:r>
              <a:rPr lang="en-US" dirty="0"/>
              <a:t>Compare and contrast the palatial complexes of the Minoans and the </a:t>
            </a:r>
            <a:r>
              <a:rPr lang="en-US" dirty="0" err="1"/>
              <a:t>Mycenaeans</a:t>
            </a:r>
            <a:r>
              <a:rPr lang="en-US" dirty="0"/>
              <a:t>.</a:t>
            </a:r>
          </a:p>
          <a:p>
            <a:pPr>
              <a:lnSpc>
                <a:spcPct val="100000"/>
              </a:lnSpc>
              <a:spcBef>
                <a:spcPts val="624"/>
              </a:spcBef>
            </a:pPr>
            <a:r>
              <a:rPr lang="en-US" dirty="0"/>
              <a:t>Describe the subjects and techniques of Minoan fresco paintings.</a:t>
            </a:r>
          </a:p>
          <a:p>
            <a:pPr>
              <a:lnSpc>
                <a:spcPct val="100000"/>
              </a:lnSpc>
              <a:spcBef>
                <a:spcPts val="624"/>
              </a:spcBef>
            </a:pPr>
            <a:r>
              <a:rPr lang="en-US" dirty="0"/>
              <a:t>List aspects of prehistoric Aegean art and architecture that preview those of ancient Greece.</a:t>
            </a:r>
          </a:p>
          <a:p>
            <a:pPr>
              <a:lnSpc>
                <a:spcPct val="100000"/>
              </a:lnSpc>
              <a:spcBef>
                <a:spcPts val="624"/>
              </a:spcBef>
            </a:pPr>
            <a:r>
              <a:rPr lang="en-US" dirty="0"/>
              <a:t>Discuss the evidence of intercultural contact among the three Aegean cultures discussed in this chapter, and between the Aegean cultures and ancient Mesopotamian and Egyptian civilizations.</a:t>
            </a:r>
          </a:p>
          <a:p>
            <a:pPr>
              <a:lnSpc>
                <a:spcPct val="100000"/>
              </a:lnSpc>
              <a:spcBef>
                <a:spcPts val="624"/>
              </a:spcBef>
            </a:pPr>
            <a:r>
              <a:rPr lang="en-US" dirty="0"/>
              <a:t>Identify and describe the materials used to create prehistoric Aegean art.</a:t>
            </a:r>
          </a:p>
          <a:p>
            <a:pPr>
              <a:lnSpc>
                <a:spcPct val="100000"/>
              </a:lnSpc>
              <a:spcBef>
                <a:spcPts val="624"/>
              </a:spcBef>
            </a:pPr>
            <a:r>
              <a:rPr lang="en-US" dirty="0"/>
              <a:t>List the differences between Minoan and Mycenaean building materials and techniques.</a:t>
            </a:r>
          </a:p>
        </p:txBody>
      </p:sp>
    </p:spTree>
    <p:extLst>
      <p:ext uri="{BB962C8B-B14F-4D97-AF65-F5344CB8AC3E}">
        <p14:creationId xmlns:p14="http://schemas.microsoft.com/office/powerpoint/2010/main" val="117131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4.15</a:t>
            </a:r>
            <a:endParaRPr lang="en-US" sz="3600" dirty="0"/>
          </a:p>
        </p:txBody>
      </p:sp>
      <p:pic>
        <p:nvPicPr>
          <p:cNvPr id="18434" name="Picture 2" descr="For more information about this image, search for 587 in MindTap or go to page 587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692505" y="915497"/>
            <a:ext cx="4265371" cy="51011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200764" y="4900613"/>
            <a:ext cx="5035070" cy="1112868"/>
          </a:xfrm>
          <a:noFill/>
          <a:ln>
            <a:noFill/>
          </a:ln>
        </p:spPr>
        <p:txBody>
          <a:bodyPr vert="horz" wrap="square" lIns="0" tIns="0" rIns="0" bIns="0" numCol="1" anchor="t" anchorCtr="0" compatLnSpc="1">
            <a:prstTxWarp prst="textNoShape">
              <a:avLst/>
            </a:prstTxWarp>
          </a:bodyPr>
          <a:lstStyle/>
          <a:p>
            <a:r>
              <a:rPr lang="en-US" sz="2400" b="1" dirty="0"/>
              <a:t>4.15 </a:t>
            </a:r>
            <a:r>
              <a:rPr lang="en-US" sz="2400" dirty="0"/>
              <a:t>Plan of the palace and southern part of the citadel, Tiryns, Greece, ca. 1400–1200 </a:t>
            </a:r>
            <a:r>
              <a:rPr lang="en-US" sz="2400" cap="small" dirty="0" err="1"/>
              <a:t>bce</a:t>
            </a:r>
            <a:r>
              <a:rPr lang="en-US" sz="2400" dirty="0"/>
              <a:t>.</a:t>
            </a:r>
          </a:p>
        </p:txBody>
      </p:sp>
    </p:spTree>
    <p:extLst>
      <p:ext uri="{BB962C8B-B14F-4D97-AF65-F5344CB8AC3E}">
        <p14:creationId xmlns:p14="http://schemas.microsoft.com/office/powerpoint/2010/main" val="624943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4.16</a:t>
            </a:r>
            <a:endParaRPr lang="en-US" sz="3600" dirty="0"/>
          </a:p>
        </p:txBody>
      </p:sp>
      <p:pic>
        <p:nvPicPr>
          <p:cNvPr id="19458" name="Picture 2" descr="For more information about this image, search for 96 in MindTap or go to page 96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058517" y="1871664"/>
            <a:ext cx="10149828" cy="30397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2001510" y="5086350"/>
            <a:ext cx="8214071" cy="773248"/>
          </a:xfrm>
          <a:noFill/>
          <a:ln>
            <a:noFill/>
          </a:ln>
        </p:spPr>
        <p:txBody>
          <a:bodyPr vert="horz" wrap="square" lIns="0" tIns="0" rIns="0" bIns="0" numCol="1" anchor="t" anchorCtr="0" compatLnSpc="1">
            <a:prstTxWarp prst="textNoShape">
              <a:avLst/>
            </a:prstTxWarp>
          </a:bodyPr>
          <a:lstStyle/>
          <a:p>
            <a:r>
              <a:rPr lang="en-US" sz="2400" b="1" dirty="0"/>
              <a:t>4.16 </a:t>
            </a:r>
            <a:r>
              <a:rPr lang="en-US" sz="2400" dirty="0"/>
              <a:t>Aerial view of the citadel (looking east), Tiryns, Greece, ca. 1400–1200 </a:t>
            </a:r>
            <a:r>
              <a:rPr lang="en-US" sz="2400" cap="small" dirty="0" err="1"/>
              <a:t>bce</a:t>
            </a:r>
            <a:r>
              <a:rPr lang="en-US" sz="2400" dirty="0"/>
              <a:t>.</a:t>
            </a:r>
          </a:p>
        </p:txBody>
      </p:sp>
    </p:spTree>
    <p:extLst>
      <p:ext uri="{BB962C8B-B14F-4D97-AF65-F5344CB8AC3E}">
        <p14:creationId xmlns:p14="http://schemas.microsoft.com/office/powerpoint/2010/main" val="241152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4.17</a:t>
            </a:r>
            <a:endParaRPr lang="en-US" sz="3600" dirty="0"/>
          </a:p>
        </p:txBody>
      </p:sp>
      <p:pic>
        <p:nvPicPr>
          <p:cNvPr id="20482" name="Picture 2" descr="For more information about this image, search for 97 in MindTap or go to page 97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686232" y="1179482"/>
            <a:ext cx="4884133" cy="48841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931044" y="5374611"/>
            <a:ext cx="4468328" cy="672105"/>
          </a:xfrm>
          <a:noFill/>
          <a:ln>
            <a:noFill/>
          </a:ln>
        </p:spPr>
        <p:txBody>
          <a:bodyPr vert="horz" wrap="square" lIns="0" tIns="0" rIns="0" bIns="0" numCol="1" anchor="t" anchorCtr="0" compatLnSpc="1">
            <a:prstTxWarp prst="textNoShape">
              <a:avLst/>
            </a:prstTxWarp>
          </a:bodyPr>
          <a:lstStyle/>
          <a:p>
            <a:r>
              <a:rPr lang="en-US" sz="2400" b="1" dirty="0"/>
              <a:t>4.17 </a:t>
            </a:r>
            <a:r>
              <a:rPr lang="en-US" sz="2400" dirty="0"/>
              <a:t>Corbeled-arch construction (John Burge).</a:t>
            </a:r>
          </a:p>
        </p:txBody>
      </p:sp>
    </p:spTree>
    <p:extLst>
      <p:ext uri="{BB962C8B-B14F-4D97-AF65-F5344CB8AC3E}">
        <p14:creationId xmlns:p14="http://schemas.microsoft.com/office/powerpoint/2010/main" val="114331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4.18</a:t>
            </a:r>
            <a:endParaRPr lang="en-US" sz="3600" dirty="0"/>
          </a:p>
        </p:txBody>
      </p:sp>
      <p:pic>
        <p:nvPicPr>
          <p:cNvPr id="21506" name="Picture 2" descr="For more information about this image, search for 97 in MindTap or go to page 97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630728" y="1120359"/>
            <a:ext cx="4465272" cy="49313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341363" y="5013702"/>
            <a:ext cx="4619391" cy="1037965"/>
          </a:xfrm>
          <a:noFill/>
          <a:ln>
            <a:noFill/>
          </a:ln>
        </p:spPr>
        <p:txBody>
          <a:bodyPr vert="horz" wrap="square" lIns="0" tIns="0" rIns="0" bIns="0" numCol="1" anchor="t" anchorCtr="0" compatLnSpc="1">
            <a:prstTxWarp prst="textNoShape">
              <a:avLst/>
            </a:prstTxWarp>
          </a:bodyPr>
          <a:lstStyle/>
          <a:p>
            <a:r>
              <a:rPr lang="en-US" sz="2400" b="1" dirty="0"/>
              <a:t>4.18 </a:t>
            </a:r>
            <a:r>
              <a:rPr lang="en-US" sz="2400" dirty="0"/>
              <a:t>Corbel-vaulted gallery in the circuit wall of the citadel, Tiryns, Greece, ca. 1400–1200 </a:t>
            </a:r>
            <a:r>
              <a:rPr lang="en-US" sz="2400" cap="small" dirty="0" err="1"/>
              <a:t>bce</a:t>
            </a:r>
            <a:r>
              <a:rPr lang="en-US" sz="2400" dirty="0"/>
              <a:t>.</a:t>
            </a:r>
          </a:p>
        </p:txBody>
      </p:sp>
    </p:spTree>
    <p:extLst>
      <p:ext uri="{BB962C8B-B14F-4D97-AF65-F5344CB8AC3E}">
        <p14:creationId xmlns:p14="http://schemas.microsoft.com/office/powerpoint/2010/main" val="153555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4.18A</a:t>
            </a:r>
            <a:endParaRPr lang="en-US" sz="3600" dirty="0"/>
          </a:p>
        </p:txBody>
      </p:sp>
      <p:pic>
        <p:nvPicPr>
          <p:cNvPr id="22530" name="Picture 2" descr="For more information about this image, search for 98 in MindTap or go to page 98 of your book. This is a Bonus Image, so most of the information is available only in MindTap."/>
          <p:cNvPicPr>
            <a:picLocks noGrp="1" noChangeAspect="1" noChangeArrowheads="1"/>
          </p:cNvPicPr>
          <p:nvPr>
            <p:ph type="pic" sz="quarter" idx="10"/>
          </p:nvPr>
        </p:nvPicPr>
        <p:blipFill>
          <a:blip r:embed="rId3">
            <a:extLst>
              <a:ext uri="{28A0092B-C50C-407E-A947-70E740481C1C}">
                <a14:useLocalDpi xmlns:a14="http://schemas.microsoft.com/office/drawing/2010/main"/>
              </a:ext>
            </a:extLst>
          </a:blip>
          <a:stretch>
            <a:fillRect/>
          </a:stretch>
        </p:blipFill>
        <p:spPr bwMode="auto">
          <a:xfrm>
            <a:off x="329881" y="1196972"/>
            <a:ext cx="6270905" cy="48115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788809" y="4974956"/>
            <a:ext cx="5173015" cy="1033610"/>
          </a:xfrm>
          <a:noFill/>
          <a:ln>
            <a:noFill/>
          </a:ln>
        </p:spPr>
        <p:txBody>
          <a:bodyPr vert="horz" wrap="square" lIns="0" tIns="0" rIns="0" bIns="0" numCol="1" anchor="t" anchorCtr="0" compatLnSpc="1">
            <a:prstTxWarp prst="textNoShape">
              <a:avLst/>
            </a:prstTxWarp>
          </a:bodyPr>
          <a:lstStyle/>
          <a:p>
            <a:r>
              <a:rPr lang="en-US" sz="2400" b="1" dirty="0"/>
              <a:t>4.18A </a:t>
            </a:r>
            <a:r>
              <a:rPr lang="en-US" sz="2400" dirty="0"/>
              <a:t>Restored view of the </a:t>
            </a:r>
            <a:r>
              <a:rPr lang="en-US" sz="2400" dirty="0" err="1"/>
              <a:t>megaron</a:t>
            </a:r>
            <a:r>
              <a:rPr lang="en-US" sz="2400" dirty="0"/>
              <a:t>, Palace of Nestor, </a:t>
            </a:r>
            <a:r>
              <a:rPr lang="en-US" sz="2400" dirty="0" err="1"/>
              <a:t>Pylos</a:t>
            </a:r>
            <a:r>
              <a:rPr lang="en-US" sz="2400" dirty="0"/>
              <a:t>, ca. 1300 </a:t>
            </a:r>
            <a:r>
              <a:rPr lang="en-US" sz="2400" cap="small" dirty="0" err="1"/>
              <a:t>bce</a:t>
            </a:r>
            <a:r>
              <a:rPr lang="en-US" sz="2400" dirty="0"/>
              <a:t> (watercolor by Piet de Jong).</a:t>
            </a:r>
          </a:p>
        </p:txBody>
      </p:sp>
    </p:spTree>
    <p:extLst>
      <p:ext uri="{BB962C8B-B14F-4D97-AF65-F5344CB8AC3E}">
        <p14:creationId xmlns:p14="http://schemas.microsoft.com/office/powerpoint/2010/main" val="267539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4.19</a:t>
            </a:r>
            <a:endParaRPr lang="en-US" sz="3600" dirty="0"/>
          </a:p>
        </p:txBody>
      </p:sp>
      <p:pic>
        <p:nvPicPr>
          <p:cNvPr id="23554" name="Picture 2" descr="For more information about this image, search for 98 in MindTap or go to page 98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122781" y="1037230"/>
            <a:ext cx="7946437" cy="399671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2615690" y="5214938"/>
            <a:ext cx="7242719" cy="833419"/>
          </a:xfrm>
          <a:noFill/>
          <a:ln>
            <a:noFill/>
          </a:ln>
        </p:spPr>
        <p:txBody>
          <a:bodyPr vert="horz" wrap="square" lIns="0" tIns="0" rIns="0" bIns="0" numCol="1" anchor="t" anchorCtr="0" compatLnSpc="1">
            <a:prstTxWarp prst="textNoShape">
              <a:avLst/>
            </a:prstTxWarp>
          </a:bodyPr>
          <a:lstStyle/>
          <a:p>
            <a:r>
              <a:rPr lang="en-US" sz="2400" b="1" dirty="0"/>
              <a:t>4.19 </a:t>
            </a:r>
            <a:r>
              <a:rPr lang="en-US" sz="2400" dirty="0"/>
              <a:t>Lion Gate (looking east), Mycenae, Greece, ca. 1300–1250 </a:t>
            </a:r>
            <a:r>
              <a:rPr lang="en-US" sz="2400" cap="small" dirty="0" err="1"/>
              <a:t>bce</a:t>
            </a:r>
            <a:r>
              <a:rPr lang="en-US" sz="2400" dirty="0"/>
              <a:t>. Limestone, relief panel 9' 6" high.</a:t>
            </a:r>
          </a:p>
        </p:txBody>
      </p:sp>
    </p:spTree>
    <p:extLst>
      <p:ext uri="{BB962C8B-B14F-4D97-AF65-F5344CB8AC3E}">
        <p14:creationId xmlns:p14="http://schemas.microsoft.com/office/powerpoint/2010/main" val="3384596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4.20</a:t>
            </a:r>
            <a:endParaRPr lang="en-US" sz="3600" dirty="0"/>
          </a:p>
        </p:txBody>
      </p:sp>
      <p:pic>
        <p:nvPicPr>
          <p:cNvPr id="24578" name="Picture 2" descr="For more information about this image, search for 98 in MindTap or go to page 98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726052" y="1037231"/>
            <a:ext cx="8739895" cy="395903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2621753" y="5211229"/>
            <a:ext cx="6507998" cy="894052"/>
          </a:xfrm>
          <a:noFill/>
          <a:ln>
            <a:noFill/>
          </a:ln>
        </p:spPr>
        <p:txBody>
          <a:bodyPr vert="horz" wrap="square" lIns="0" tIns="0" rIns="0" bIns="0" numCol="1" anchor="t" anchorCtr="0" compatLnSpc="1">
            <a:prstTxWarp prst="textNoShape">
              <a:avLst/>
            </a:prstTxWarp>
          </a:bodyPr>
          <a:lstStyle/>
          <a:p>
            <a:r>
              <a:rPr lang="en-US" sz="2400" b="1" dirty="0"/>
              <a:t>4.20 </a:t>
            </a:r>
            <a:r>
              <a:rPr lang="en-US" sz="2400" dirty="0"/>
              <a:t>Exterior of the Treasury of Atreus (looking west), Mycenae,  Greece, ca. 1300–1250 </a:t>
            </a:r>
            <a:r>
              <a:rPr lang="en-US" sz="2400" cap="small" dirty="0" err="1"/>
              <a:t>bce</a:t>
            </a:r>
            <a:r>
              <a:rPr lang="en-US" sz="2400" dirty="0"/>
              <a:t>.</a:t>
            </a:r>
          </a:p>
        </p:txBody>
      </p:sp>
    </p:spTree>
    <p:extLst>
      <p:ext uri="{BB962C8B-B14F-4D97-AF65-F5344CB8AC3E}">
        <p14:creationId xmlns:p14="http://schemas.microsoft.com/office/powerpoint/2010/main" val="308892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4.21</a:t>
            </a:r>
            <a:endParaRPr lang="en-US" sz="3600" dirty="0"/>
          </a:p>
        </p:txBody>
      </p:sp>
      <p:pic>
        <p:nvPicPr>
          <p:cNvPr id="25602" name="Picture 2" descr="For more information about this image, search for 99 in MindTap or go to page 99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422574" y="1099338"/>
            <a:ext cx="3297185" cy="49563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649492"/>
            <a:ext cx="4112253" cy="1406231"/>
          </a:xfrm>
          <a:noFill/>
          <a:ln>
            <a:noFill/>
          </a:ln>
        </p:spPr>
        <p:txBody>
          <a:bodyPr vert="horz" wrap="square" lIns="0" tIns="0" rIns="0" bIns="0" numCol="1" anchor="t" anchorCtr="0" compatLnSpc="1">
            <a:prstTxWarp prst="textNoShape">
              <a:avLst/>
            </a:prstTxWarp>
          </a:bodyPr>
          <a:lstStyle/>
          <a:p>
            <a:r>
              <a:rPr lang="en-US" sz="2400" b="1" dirty="0"/>
              <a:t>4.21 </a:t>
            </a:r>
            <a:r>
              <a:rPr lang="en-US" sz="2400" dirty="0"/>
              <a:t>Interior of the Treasury of Atreus (looking east toward entrance), Mycenae, Greece, ca. 1300–1250 </a:t>
            </a:r>
            <a:r>
              <a:rPr lang="en-US" sz="2400" cap="small" dirty="0" err="1"/>
              <a:t>bce</a:t>
            </a:r>
            <a:r>
              <a:rPr lang="en-US" sz="2400" dirty="0"/>
              <a:t>.</a:t>
            </a:r>
          </a:p>
        </p:txBody>
      </p:sp>
    </p:spTree>
    <p:extLst>
      <p:ext uri="{BB962C8B-B14F-4D97-AF65-F5344CB8AC3E}">
        <p14:creationId xmlns:p14="http://schemas.microsoft.com/office/powerpoint/2010/main" val="91844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4.21A</a:t>
            </a:r>
            <a:endParaRPr lang="en-US" sz="3600" dirty="0"/>
          </a:p>
        </p:txBody>
      </p:sp>
      <p:pic>
        <p:nvPicPr>
          <p:cNvPr id="26626" name="Picture 2" descr="For more information about this image, search for 99 in MindTap or go to page 99 of your book. This is a Bonus Image, so most of the information is available only in MindTap."/>
          <p:cNvPicPr>
            <a:picLocks noGrp="1" noChangeAspect="1" noChangeArrowheads="1"/>
          </p:cNvPicPr>
          <p:nvPr>
            <p:ph type="pic" sz="quarter" idx="10"/>
          </p:nvPr>
        </p:nvPicPr>
        <p:blipFill>
          <a:blip r:embed="rId3">
            <a:extLst>
              <a:ext uri="{28A0092B-C50C-407E-A947-70E740481C1C}">
                <a14:useLocalDpi xmlns:a14="http://schemas.microsoft.com/office/drawing/2010/main"/>
              </a:ext>
            </a:extLst>
          </a:blip>
          <a:stretch>
            <a:fillRect/>
          </a:stretch>
        </p:blipFill>
        <p:spPr bwMode="auto">
          <a:xfrm>
            <a:off x="345297" y="1115878"/>
            <a:ext cx="7191216" cy="48480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7766097" y="4928462"/>
            <a:ext cx="4175951" cy="1035427"/>
          </a:xfrm>
          <a:noFill/>
          <a:ln>
            <a:noFill/>
          </a:ln>
        </p:spPr>
        <p:txBody>
          <a:bodyPr vert="horz" wrap="square" lIns="0" tIns="0" rIns="0" bIns="0" numCol="1" anchor="t" anchorCtr="0" compatLnSpc="1">
            <a:prstTxWarp prst="textNoShape">
              <a:avLst/>
            </a:prstTxWarp>
          </a:bodyPr>
          <a:lstStyle/>
          <a:p>
            <a:r>
              <a:rPr lang="en-US" sz="2400" b="1" dirty="0"/>
              <a:t>4.21A </a:t>
            </a:r>
            <a:r>
              <a:rPr lang="en-US" sz="2400" dirty="0"/>
              <a:t>Grave Circle A (looking southwest), Mycenae, Greece, ca. 1600 </a:t>
            </a:r>
            <a:r>
              <a:rPr lang="en-US" sz="2400" cap="small" dirty="0" err="1"/>
              <a:t>bce</a:t>
            </a:r>
            <a:r>
              <a:rPr lang="en-US" sz="2400" cap="small" dirty="0"/>
              <a:t>.</a:t>
            </a:r>
            <a:endParaRPr lang="en-US" sz="2400" dirty="0"/>
          </a:p>
        </p:txBody>
      </p:sp>
    </p:spTree>
    <p:extLst>
      <p:ext uri="{BB962C8B-B14F-4D97-AF65-F5344CB8AC3E}">
        <p14:creationId xmlns:p14="http://schemas.microsoft.com/office/powerpoint/2010/main" val="1212440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4.22</a:t>
            </a:r>
            <a:endParaRPr lang="en-US" sz="3600" dirty="0"/>
          </a:p>
        </p:txBody>
      </p:sp>
      <p:pic>
        <p:nvPicPr>
          <p:cNvPr id="27650" name="Picture 2" descr="For more information about this image, search for 99 in MindTap or go to page 99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286359" y="1032270"/>
            <a:ext cx="4509833" cy="49347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207790"/>
            <a:ext cx="5453062" cy="1759181"/>
          </a:xfrm>
          <a:noFill/>
          <a:ln>
            <a:noFill/>
          </a:ln>
        </p:spPr>
        <p:txBody>
          <a:bodyPr vert="horz" wrap="square" lIns="0" tIns="0" rIns="0" bIns="0" numCol="1" anchor="t" anchorCtr="0" compatLnSpc="1">
            <a:prstTxWarp prst="textNoShape">
              <a:avLst/>
            </a:prstTxWarp>
          </a:bodyPr>
          <a:lstStyle/>
          <a:p>
            <a:r>
              <a:rPr lang="en-US" sz="2400" b="1" dirty="0"/>
              <a:t>4.22 </a:t>
            </a:r>
            <a:r>
              <a:rPr lang="en-US" sz="2400" dirty="0"/>
              <a:t>Funerary mask, from Grave Circle A (</a:t>
            </a:r>
            <a:r>
              <a:rPr lang="en-US" sz="2400" cap="small" dirty="0"/>
              <a:t>fig</a:t>
            </a:r>
            <a:r>
              <a:rPr lang="en-US" sz="2400" dirty="0"/>
              <a:t>. 4.21A), Mycenae, Greece, ca. 1600–1500 </a:t>
            </a:r>
            <a:r>
              <a:rPr lang="en-US" sz="2400" cap="small" dirty="0" err="1"/>
              <a:t>bce</a:t>
            </a:r>
            <a:r>
              <a:rPr lang="en-US" sz="2400" dirty="0"/>
              <a:t>. Beaten gold, 1' high. National Archaeological Museum, Athens.</a:t>
            </a:r>
          </a:p>
        </p:txBody>
      </p:sp>
    </p:spTree>
    <p:extLst>
      <p:ext uri="{BB962C8B-B14F-4D97-AF65-F5344CB8AC3E}">
        <p14:creationId xmlns:p14="http://schemas.microsoft.com/office/powerpoint/2010/main" val="299691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MAP 4.1</a:t>
            </a:r>
            <a:endParaRPr lang="en-US" sz="3600" dirty="0"/>
          </a:p>
        </p:txBody>
      </p:sp>
      <p:pic>
        <p:nvPicPr>
          <p:cNvPr id="1026" name="Picture 2" descr="A map shows the regions in the Aegean Sea. Peloponnesus was in the present-day southern Greece mainland, Cyclades were the small islands south of the present-day Greece mainland, and Crete was in present-day Crete. The sites in northern Peloponnesus were Orchomenos, Thebes, and Athens, in central Peloponnesus were Corinth, Mycenae, Argos, and Tiryns, and in southern Peloponnesus were Sparta and Pylos in the south. The islands of the Cyclades are Syros, Delos, Naxos, Keros, Melos, and Thera. Akrotiri was in Thera. The sites in western Crete, Khania, in central Crete were Iraklion, Kamares, Hagia Triada, Phaistos, and Knossos, and in eastern Crete were Malia, Gourmia, Palaikastro, and Kato Zakro."/>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861385" y="1097610"/>
            <a:ext cx="4560180" cy="508265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647845" y="5881607"/>
            <a:ext cx="4424706" cy="298660"/>
          </a:xfrm>
          <a:noFill/>
          <a:ln>
            <a:noFill/>
          </a:ln>
        </p:spPr>
        <p:txBody>
          <a:bodyPr vert="horz" wrap="square" lIns="0" tIns="0" rIns="0" bIns="0" numCol="1" anchor="t" anchorCtr="0" compatLnSpc="1">
            <a:prstTxWarp prst="textNoShape">
              <a:avLst/>
            </a:prstTxWarp>
          </a:bodyPr>
          <a:lstStyle/>
          <a:p>
            <a:r>
              <a:rPr lang="en-US" sz="2400" b="1" dirty="0"/>
              <a:t>4.1 </a:t>
            </a:r>
            <a:r>
              <a:rPr lang="en-US" sz="2400" dirty="0"/>
              <a:t>The prehistoric Aegean.</a:t>
            </a:r>
          </a:p>
        </p:txBody>
      </p:sp>
    </p:spTree>
    <p:extLst>
      <p:ext uri="{BB962C8B-B14F-4D97-AF65-F5344CB8AC3E}">
        <p14:creationId xmlns:p14="http://schemas.microsoft.com/office/powerpoint/2010/main" val="2991582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4.23</a:t>
            </a:r>
            <a:endParaRPr lang="en-US" sz="3600" dirty="0"/>
          </a:p>
        </p:txBody>
      </p:sp>
      <p:pic>
        <p:nvPicPr>
          <p:cNvPr id="28674" name="Picture 2" descr="For more information about this image, search for 100 in MindTap or go to page 100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624820" y="1800225"/>
            <a:ext cx="10942359" cy="29878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1985954" y="5057775"/>
            <a:ext cx="8429651" cy="1207169"/>
          </a:xfrm>
          <a:noFill/>
          <a:ln>
            <a:noFill/>
          </a:ln>
        </p:spPr>
        <p:txBody>
          <a:bodyPr vert="horz" wrap="square" lIns="0" tIns="0" rIns="0" bIns="0" numCol="1" anchor="t" anchorCtr="0" compatLnSpc="1">
            <a:prstTxWarp prst="textNoShape">
              <a:avLst/>
            </a:prstTxWarp>
          </a:bodyPr>
          <a:lstStyle/>
          <a:p>
            <a:r>
              <a:rPr lang="en-US" sz="2000" b="1" dirty="0"/>
              <a:t>4.23 </a:t>
            </a:r>
            <a:r>
              <a:rPr lang="en-US" sz="2000" dirty="0"/>
              <a:t>Inlaid dagger blade with lion hunt, from Grave Circle A (</a:t>
            </a:r>
            <a:r>
              <a:rPr lang="en-US" sz="2000" cap="small" dirty="0"/>
              <a:t>fig</a:t>
            </a:r>
            <a:r>
              <a:rPr lang="en-US" sz="2000" dirty="0"/>
              <a:t>. 4.21A), Mycenae, Greece, ca. 1600–1500 </a:t>
            </a:r>
            <a:r>
              <a:rPr lang="en-US" sz="2000" cap="small" dirty="0" err="1"/>
              <a:t>bce</a:t>
            </a:r>
            <a:r>
              <a:rPr lang="en-US" sz="2000" dirty="0"/>
              <a:t>. Bronze, inlaid with gold, silver, and </a:t>
            </a:r>
            <a:r>
              <a:rPr lang="en-US" sz="2000" dirty="0" err="1"/>
              <a:t>niello</a:t>
            </a:r>
            <a:r>
              <a:rPr lang="en-US" sz="2000" dirty="0"/>
              <a:t>, 9" long. National Archaeological Museum, Athens.</a:t>
            </a:r>
          </a:p>
        </p:txBody>
      </p:sp>
    </p:spTree>
    <p:extLst>
      <p:ext uri="{BB962C8B-B14F-4D97-AF65-F5344CB8AC3E}">
        <p14:creationId xmlns:p14="http://schemas.microsoft.com/office/powerpoint/2010/main" val="227395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4.24</a:t>
            </a:r>
            <a:endParaRPr lang="en-US" sz="3600" dirty="0"/>
          </a:p>
        </p:txBody>
      </p:sp>
      <p:pic>
        <p:nvPicPr>
          <p:cNvPr id="29698" name="Picture 2" descr="&#10;For more information about this image, search for 100 in MindTap or go to page 100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57003" y="1489154"/>
            <a:ext cx="6614755" cy="42577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7145422" y="4587498"/>
            <a:ext cx="4962338" cy="1159360"/>
          </a:xfrm>
          <a:noFill/>
          <a:ln>
            <a:noFill/>
          </a:ln>
        </p:spPr>
        <p:txBody>
          <a:bodyPr vert="horz" wrap="square" lIns="0" tIns="0" rIns="0" bIns="0" numCol="1" anchor="t" anchorCtr="0" compatLnSpc="1">
            <a:prstTxWarp prst="textNoShape">
              <a:avLst/>
            </a:prstTxWarp>
          </a:bodyPr>
          <a:lstStyle/>
          <a:p>
            <a:r>
              <a:rPr lang="en-US" sz="2000" b="1" dirty="0"/>
              <a:t>4.24 </a:t>
            </a:r>
            <a:r>
              <a:rPr lang="en-US" sz="2000" dirty="0"/>
              <a:t>Hunter capturing a bull, drinking cup from </a:t>
            </a:r>
            <a:r>
              <a:rPr lang="en-US" sz="2000" dirty="0" err="1"/>
              <a:t>Vapheio</a:t>
            </a:r>
            <a:r>
              <a:rPr lang="en-US" sz="2000" dirty="0"/>
              <a:t>, near Sparta, Greece, ca. 1600–1500 </a:t>
            </a:r>
            <a:r>
              <a:rPr lang="en-US" sz="2000" cap="small" dirty="0" err="1"/>
              <a:t>bce</a:t>
            </a:r>
            <a:r>
              <a:rPr lang="en-US" sz="2000" dirty="0"/>
              <a:t>. Gold, 3 1/2" high. National Archaeological Museum, Athens.</a:t>
            </a:r>
          </a:p>
        </p:txBody>
      </p:sp>
    </p:spTree>
    <p:extLst>
      <p:ext uri="{BB962C8B-B14F-4D97-AF65-F5344CB8AC3E}">
        <p14:creationId xmlns:p14="http://schemas.microsoft.com/office/powerpoint/2010/main" val="4219683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4.25</a:t>
            </a:r>
            <a:endParaRPr lang="en-US" sz="3600" dirty="0"/>
          </a:p>
        </p:txBody>
      </p:sp>
      <p:pic>
        <p:nvPicPr>
          <p:cNvPr id="30722" name="Picture 2" descr="For more information about this image, search for 101 in MindTap or go to page 101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838200" y="1037230"/>
            <a:ext cx="4440503" cy="5118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5632758" y="5284921"/>
            <a:ext cx="5823450" cy="870315"/>
          </a:xfrm>
          <a:noFill/>
          <a:ln>
            <a:noFill/>
          </a:ln>
        </p:spPr>
        <p:txBody>
          <a:bodyPr vert="horz" wrap="square" lIns="0" tIns="0" rIns="0" bIns="0" numCol="1" anchor="t" anchorCtr="0" compatLnSpc="1">
            <a:prstTxWarp prst="textNoShape">
              <a:avLst/>
            </a:prstTxWarp>
          </a:bodyPr>
          <a:lstStyle/>
          <a:p>
            <a:r>
              <a:rPr lang="en-US" sz="2000" b="1" dirty="0"/>
              <a:t>4.25 </a:t>
            </a:r>
            <a:r>
              <a:rPr lang="en-US" sz="2000" dirty="0"/>
              <a:t>Two goddesses(?) and a child, from Mycenae, Greece, ca. 1400–1250 </a:t>
            </a:r>
            <a:r>
              <a:rPr lang="en-US" sz="2000" cap="small" dirty="0" err="1"/>
              <a:t>bce</a:t>
            </a:r>
            <a:r>
              <a:rPr lang="en-US" sz="2000" dirty="0"/>
              <a:t>. Ivory, 2 3/4" high. National Archaeological Museum, Athens.</a:t>
            </a:r>
          </a:p>
        </p:txBody>
      </p:sp>
    </p:spTree>
    <p:extLst>
      <p:ext uri="{BB962C8B-B14F-4D97-AF65-F5344CB8AC3E}">
        <p14:creationId xmlns:p14="http://schemas.microsoft.com/office/powerpoint/2010/main" val="424904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4.26</a:t>
            </a:r>
            <a:endParaRPr lang="en-US" sz="3600" dirty="0"/>
          </a:p>
        </p:txBody>
      </p:sp>
      <p:pic>
        <p:nvPicPr>
          <p:cNvPr id="31746" name="Picture 2" descr="For more information about this image, search for 101 in MindTap or go to page 101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855712" y="1083039"/>
            <a:ext cx="3721167" cy="5024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5843576" y="4943958"/>
            <a:ext cx="4940877" cy="1163341"/>
          </a:xfrm>
          <a:noFill/>
          <a:ln>
            <a:noFill/>
          </a:ln>
        </p:spPr>
        <p:txBody>
          <a:bodyPr vert="horz" wrap="square" lIns="0" tIns="0" rIns="0" bIns="0" numCol="1" anchor="t" anchorCtr="0" compatLnSpc="1">
            <a:prstTxWarp prst="textNoShape">
              <a:avLst/>
            </a:prstTxWarp>
          </a:bodyPr>
          <a:lstStyle/>
          <a:p>
            <a:r>
              <a:rPr lang="en-US" sz="2000" b="1" dirty="0"/>
              <a:t>4.26 </a:t>
            </a:r>
            <a:r>
              <a:rPr lang="en-US" sz="2000" dirty="0"/>
              <a:t>Female head, from Mycenae, Greece, ca. 1300–1250 </a:t>
            </a:r>
            <a:r>
              <a:rPr lang="en-US" sz="2000" cap="small" dirty="0" err="1"/>
              <a:t>bce</a:t>
            </a:r>
            <a:r>
              <a:rPr lang="en-US" sz="2000" dirty="0"/>
              <a:t>. Painted plaster, 6 1/2" high. National Archaeological Museum, Athens.</a:t>
            </a:r>
          </a:p>
        </p:txBody>
      </p:sp>
    </p:spTree>
    <p:extLst>
      <p:ext uri="{BB962C8B-B14F-4D97-AF65-F5344CB8AC3E}">
        <p14:creationId xmlns:p14="http://schemas.microsoft.com/office/powerpoint/2010/main" val="3775106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4.27</a:t>
            </a:r>
            <a:endParaRPr lang="en-US" sz="3600" dirty="0"/>
          </a:p>
        </p:txBody>
      </p:sp>
      <p:pic>
        <p:nvPicPr>
          <p:cNvPr id="32770" name="Picture 2" descr="For more information about this image, search for 102 in MindTap or go to page 102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695321" y="1522741"/>
            <a:ext cx="5669028" cy="43578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619433" y="5013702"/>
            <a:ext cx="4806668" cy="866924"/>
          </a:xfrm>
          <a:noFill/>
          <a:ln>
            <a:noFill/>
          </a:ln>
        </p:spPr>
        <p:txBody>
          <a:bodyPr vert="horz" wrap="square" lIns="0" tIns="0" rIns="0" bIns="0" numCol="1" anchor="t" anchorCtr="0" compatLnSpc="1">
            <a:prstTxWarp prst="textNoShape">
              <a:avLst/>
            </a:prstTxWarp>
          </a:bodyPr>
          <a:lstStyle/>
          <a:p>
            <a:r>
              <a:rPr lang="en-US" sz="2000" b="1" dirty="0"/>
              <a:t>4.27 </a:t>
            </a:r>
            <a:r>
              <a:rPr lang="en-US" sz="2000" i="1" dirty="0"/>
              <a:t>Warrior Vase</a:t>
            </a:r>
            <a:r>
              <a:rPr lang="en-US" sz="2000" dirty="0"/>
              <a:t> (</a:t>
            </a:r>
            <a:r>
              <a:rPr lang="en-US" sz="2000" dirty="0" err="1"/>
              <a:t>krater</a:t>
            </a:r>
            <a:r>
              <a:rPr lang="en-US" sz="2000" dirty="0"/>
              <a:t>), from Mycenae, Greece, ca. 1200 </a:t>
            </a:r>
            <a:r>
              <a:rPr lang="en-US" sz="2000" cap="small" dirty="0" err="1"/>
              <a:t>bce</a:t>
            </a:r>
            <a:r>
              <a:rPr lang="en-US" sz="2000" dirty="0"/>
              <a:t>. 1' 4" high. National Archaeological Museum, Athens.</a:t>
            </a:r>
          </a:p>
        </p:txBody>
      </p:sp>
    </p:spTree>
    <p:extLst>
      <p:ext uri="{BB962C8B-B14F-4D97-AF65-F5344CB8AC3E}">
        <p14:creationId xmlns:p14="http://schemas.microsoft.com/office/powerpoint/2010/main" val="2127097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Discussion Questions</a:t>
            </a:r>
          </a:p>
        </p:txBody>
      </p:sp>
      <p:sp>
        <p:nvSpPr>
          <p:cNvPr id="8" name="Text Placeholder 7"/>
          <p:cNvSpPr>
            <a:spLocks noGrp="1"/>
          </p:cNvSpPr>
          <p:nvPr>
            <p:ph type="body" sz="quarter" idx="17"/>
          </p:nvPr>
        </p:nvSpPr>
        <p:spPr/>
        <p:txBody>
          <a:bodyPr>
            <a:normAutofit/>
          </a:bodyPr>
          <a:lstStyle/>
          <a:p>
            <a:pPr lvl="0">
              <a:lnSpc>
                <a:spcPct val="100000"/>
              </a:lnSpc>
              <a:spcBef>
                <a:spcPts val="624"/>
              </a:spcBef>
            </a:pPr>
            <a:r>
              <a:rPr lang="en-US" sz="2400" dirty="0"/>
              <a:t>How has the art market or illegal excavation affected our understanding of Cycladic figurines?</a:t>
            </a:r>
          </a:p>
          <a:p>
            <a:pPr lvl="0">
              <a:lnSpc>
                <a:spcPct val="100000"/>
              </a:lnSpc>
              <a:spcBef>
                <a:spcPts val="624"/>
              </a:spcBef>
            </a:pPr>
            <a:r>
              <a:rPr lang="en-US" sz="2400" dirty="0"/>
              <a:t>Compare the Egyptian New Kingdom style of wall painting with Minoan wall paintings.</a:t>
            </a:r>
          </a:p>
          <a:p>
            <a:pPr lvl="0">
              <a:lnSpc>
                <a:spcPct val="100000"/>
              </a:lnSpc>
              <a:spcBef>
                <a:spcPts val="624"/>
              </a:spcBef>
            </a:pPr>
            <a:r>
              <a:rPr lang="en-US" sz="2400" dirty="0"/>
              <a:t>How did classical literature and myths influence our perceptions of Minoan civilization?</a:t>
            </a:r>
          </a:p>
          <a:p>
            <a:pPr lvl="0">
              <a:lnSpc>
                <a:spcPct val="100000"/>
              </a:lnSpc>
              <a:spcBef>
                <a:spcPts val="624"/>
              </a:spcBef>
            </a:pPr>
            <a:r>
              <a:rPr lang="en-US" sz="2400" dirty="0"/>
              <a:t>Using the examples such as the </a:t>
            </a:r>
            <a:r>
              <a:rPr lang="en-US" sz="2400" i="1" dirty="0"/>
              <a:t>Harvesters Vase </a:t>
            </a:r>
            <a:r>
              <a:rPr lang="en-US" sz="2400" dirty="0"/>
              <a:t>and the </a:t>
            </a:r>
            <a:r>
              <a:rPr lang="en-US" sz="2400" i="1" dirty="0"/>
              <a:t>Warrior Vase</a:t>
            </a:r>
            <a:r>
              <a:rPr lang="en-US" sz="2400" dirty="0"/>
              <a:t>, compare and contrast Minoan and Mycenaean art in terms of typical subject matter and artistic style.</a:t>
            </a:r>
          </a:p>
        </p:txBody>
      </p:sp>
    </p:spTree>
    <p:extLst>
      <p:ext uri="{BB962C8B-B14F-4D97-AF65-F5344CB8AC3E}">
        <p14:creationId xmlns:p14="http://schemas.microsoft.com/office/powerpoint/2010/main" val="32925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4.1</a:t>
            </a:r>
            <a:endParaRPr lang="en-US" sz="3600" dirty="0"/>
          </a:p>
        </p:txBody>
      </p:sp>
      <p:pic>
        <p:nvPicPr>
          <p:cNvPr id="2050" name="Picture 2" descr="For more information about this image, search for 84 in MindTap or go to page 84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84578" y="1278610"/>
            <a:ext cx="6491626" cy="4409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981212" y="4285281"/>
            <a:ext cx="4983480" cy="1402600"/>
          </a:xfrm>
          <a:noFill/>
          <a:ln>
            <a:noFill/>
          </a:ln>
        </p:spPr>
        <p:txBody>
          <a:bodyPr vert="horz" wrap="square" lIns="0" tIns="0" rIns="0" bIns="0" numCol="1" anchor="t" anchorCtr="0" compatLnSpc="1">
            <a:prstTxWarp prst="textNoShape">
              <a:avLst/>
            </a:prstTxWarp>
          </a:bodyPr>
          <a:lstStyle/>
          <a:p>
            <a:r>
              <a:rPr lang="en-US" sz="2400" b="1" dirty="0"/>
              <a:t>4.1 </a:t>
            </a:r>
            <a:r>
              <a:rPr lang="en-US" sz="2400" dirty="0"/>
              <a:t>Sarcophagus, from </a:t>
            </a:r>
            <a:r>
              <a:rPr lang="en-US" sz="2400" dirty="0" err="1"/>
              <a:t>Hagia</a:t>
            </a:r>
            <a:r>
              <a:rPr lang="en-US" sz="2400" dirty="0"/>
              <a:t> </a:t>
            </a:r>
            <a:r>
              <a:rPr lang="en-US" sz="2400" dirty="0" err="1"/>
              <a:t>Triada</a:t>
            </a:r>
            <a:r>
              <a:rPr lang="en-US" sz="2400" dirty="0"/>
              <a:t> (Crete), Greece, ca. 1450–1400 </a:t>
            </a:r>
            <a:r>
              <a:rPr lang="en-US" sz="2400" cap="small" dirty="0" err="1"/>
              <a:t>bce</a:t>
            </a:r>
            <a:r>
              <a:rPr lang="en-US" sz="2400" dirty="0"/>
              <a:t>. Painted limestone, 4' 6" long. Archaeological Museum, Iraklion.</a:t>
            </a:r>
          </a:p>
        </p:txBody>
      </p:sp>
    </p:spTree>
    <p:extLst>
      <p:ext uri="{BB962C8B-B14F-4D97-AF65-F5344CB8AC3E}">
        <p14:creationId xmlns:p14="http://schemas.microsoft.com/office/powerpoint/2010/main" val="444533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4.2</a:t>
            </a:r>
            <a:endParaRPr lang="en-US" sz="3600" dirty="0"/>
          </a:p>
        </p:txBody>
      </p:sp>
      <p:pic>
        <p:nvPicPr>
          <p:cNvPr id="3074" name="Picture 2" descr="For more information about this image, search for 87 in MindTap or go to page 87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3448590" y="1106900"/>
            <a:ext cx="2305307" cy="504631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401519"/>
            <a:ext cx="4193840" cy="1751696"/>
          </a:xfrm>
          <a:noFill/>
          <a:ln>
            <a:noFill/>
          </a:ln>
        </p:spPr>
        <p:txBody>
          <a:bodyPr vert="horz" wrap="square" lIns="0" tIns="0" rIns="0" bIns="0" numCol="1" anchor="t" anchorCtr="0" compatLnSpc="1">
            <a:prstTxWarp prst="textNoShape">
              <a:avLst/>
            </a:prstTxWarp>
          </a:bodyPr>
          <a:lstStyle/>
          <a:p>
            <a:r>
              <a:rPr lang="en-US" sz="2400" b="1" dirty="0"/>
              <a:t>4.2</a:t>
            </a:r>
            <a:r>
              <a:rPr lang="en-US" sz="2400" dirty="0"/>
              <a:t> Figurine of a woman, from Syros (Cyclades), Greece, ca. 2600–2300 </a:t>
            </a:r>
            <a:r>
              <a:rPr lang="en-US" sz="2400" cap="small" dirty="0" err="1"/>
              <a:t>bce</a:t>
            </a:r>
            <a:r>
              <a:rPr lang="en-US" sz="2400" dirty="0"/>
              <a:t>. Marble, 1' 6" high. National Archaeological Museum, Athens.</a:t>
            </a:r>
          </a:p>
        </p:txBody>
      </p:sp>
    </p:spTree>
    <p:extLst>
      <p:ext uri="{BB962C8B-B14F-4D97-AF65-F5344CB8AC3E}">
        <p14:creationId xmlns:p14="http://schemas.microsoft.com/office/powerpoint/2010/main" val="29623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4.3</a:t>
            </a:r>
            <a:endParaRPr lang="en-US" sz="3600" dirty="0"/>
          </a:p>
        </p:txBody>
      </p:sp>
      <p:pic>
        <p:nvPicPr>
          <p:cNvPr id="4098" name="Picture 2" descr="For more information about this image, search for 88 in MindTap or go to page 88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2076110" y="1046240"/>
            <a:ext cx="3684324" cy="5089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096000" y="4742481"/>
            <a:ext cx="4874636" cy="1393410"/>
          </a:xfrm>
          <a:noFill/>
          <a:ln>
            <a:noFill/>
          </a:ln>
        </p:spPr>
        <p:txBody>
          <a:bodyPr vert="horz" wrap="square" lIns="0" tIns="0" rIns="0" bIns="0" numCol="1" anchor="t" anchorCtr="0" compatLnSpc="1">
            <a:prstTxWarp prst="textNoShape">
              <a:avLst/>
            </a:prstTxWarp>
          </a:bodyPr>
          <a:lstStyle/>
          <a:p>
            <a:r>
              <a:rPr lang="en-US" sz="2400" b="1" dirty="0"/>
              <a:t>4.3</a:t>
            </a:r>
            <a:r>
              <a:rPr lang="en-US" sz="2400" dirty="0"/>
              <a:t> Male harp player, from </a:t>
            </a:r>
            <a:r>
              <a:rPr lang="en-US" sz="2400" dirty="0" err="1"/>
              <a:t>Keros</a:t>
            </a:r>
            <a:r>
              <a:rPr lang="en-US" sz="2400" dirty="0"/>
              <a:t> (Cyclades), Greece, ca. 2600–2300 </a:t>
            </a:r>
            <a:r>
              <a:rPr lang="en-US" sz="2400" cap="small" dirty="0" err="1"/>
              <a:t>bce</a:t>
            </a:r>
            <a:r>
              <a:rPr lang="en-US" sz="2400" dirty="0"/>
              <a:t>. Marble, 9" high. National Archaeological Museum, Athens.</a:t>
            </a:r>
          </a:p>
        </p:txBody>
      </p:sp>
    </p:spTree>
    <p:extLst>
      <p:ext uri="{BB962C8B-B14F-4D97-AF65-F5344CB8AC3E}">
        <p14:creationId xmlns:p14="http://schemas.microsoft.com/office/powerpoint/2010/main" val="10217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4.4</a:t>
            </a:r>
            <a:endParaRPr lang="en-US" sz="3600" dirty="0"/>
          </a:p>
        </p:txBody>
      </p:sp>
      <p:pic>
        <p:nvPicPr>
          <p:cNvPr id="5122" name="Picture 2" descr="For more information about this image, search for 89  in MindTap or go to page 89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bwMode="auto">
          <a:xfrm>
            <a:off x="367947" y="1232116"/>
            <a:ext cx="7259063" cy="477354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7904135" y="4600575"/>
            <a:ext cx="4045419" cy="1405086"/>
          </a:xfrm>
          <a:noFill/>
          <a:ln>
            <a:noFill/>
          </a:ln>
        </p:spPr>
        <p:txBody>
          <a:bodyPr vert="horz" wrap="square" lIns="0" tIns="0" rIns="0" bIns="0" numCol="1" anchor="t" anchorCtr="0" compatLnSpc="1">
            <a:prstTxWarp prst="textNoShape">
              <a:avLst/>
            </a:prstTxWarp>
          </a:bodyPr>
          <a:lstStyle/>
          <a:p>
            <a:r>
              <a:rPr lang="en-US" sz="2400" b="1" dirty="0"/>
              <a:t>4.4</a:t>
            </a:r>
            <a:r>
              <a:rPr lang="en-US" sz="2400" dirty="0"/>
              <a:t> Restored view of the palace (looking northwest), Knossos (Crete), Greece, ca. 1700–1370 </a:t>
            </a:r>
            <a:r>
              <a:rPr lang="en-US" sz="2400" cap="small" dirty="0" err="1"/>
              <a:t>bce</a:t>
            </a:r>
            <a:r>
              <a:rPr lang="en-US" sz="2400" dirty="0"/>
              <a:t> (John Burge).</a:t>
            </a:r>
          </a:p>
        </p:txBody>
      </p:sp>
    </p:spTree>
    <p:extLst>
      <p:ext uri="{BB962C8B-B14F-4D97-AF65-F5344CB8AC3E}">
        <p14:creationId xmlns:p14="http://schemas.microsoft.com/office/powerpoint/2010/main" val="103162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4.5</a:t>
            </a:r>
            <a:endParaRPr lang="en-US" sz="3600" dirty="0"/>
          </a:p>
        </p:txBody>
      </p:sp>
      <p:pic>
        <p:nvPicPr>
          <p:cNvPr id="6146" name="Picture 2" descr=" For more information about this image, search for 89 in MindTap or go to page 89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837785" y="873289"/>
            <a:ext cx="5563027" cy="51655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899380" y="3771900"/>
            <a:ext cx="4757609" cy="2266906"/>
          </a:xfrm>
          <a:noFill/>
          <a:ln>
            <a:noFill/>
          </a:ln>
        </p:spPr>
        <p:txBody>
          <a:bodyPr vert="horz" wrap="square" lIns="0" tIns="0" rIns="0" bIns="0" numCol="1" anchor="t" anchorCtr="0" compatLnSpc="1">
            <a:prstTxWarp prst="textNoShape">
              <a:avLst/>
            </a:prstTxWarp>
          </a:bodyPr>
          <a:lstStyle/>
          <a:p>
            <a:r>
              <a:rPr lang="en-US" sz="2400" b="1" dirty="0"/>
              <a:t>4.5</a:t>
            </a:r>
            <a:r>
              <a:rPr lang="en-US" sz="2400" dirty="0"/>
              <a:t> Plan of the palace, Knossos (Crete), Greece, ca. 1700–1370 </a:t>
            </a:r>
            <a:r>
              <a:rPr lang="en-US" sz="2400" cap="small" dirty="0" err="1"/>
              <a:t>bce</a:t>
            </a:r>
            <a:r>
              <a:rPr lang="en-US" sz="2400" dirty="0"/>
              <a:t>. (1) “theater,” (2) magazines, (3) north-south corridor, (4) throne room, (5) central court, (6) east-west corridor, (7) grand stairwell.</a:t>
            </a:r>
          </a:p>
        </p:txBody>
      </p:sp>
    </p:spTree>
    <p:extLst>
      <p:ext uri="{BB962C8B-B14F-4D97-AF65-F5344CB8AC3E}">
        <p14:creationId xmlns:p14="http://schemas.microsoft.com/office/powerpoint/2010/main" val="1585229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4.6</a:t>
            </a:r>
            <a:endParaRPr lang="en-US" sz="3600" dirty="0"/>
          </a:p>
        </p:txBody>
      </p:sp>
      <p:pic>
        <p:nvPicPr>
          <p:cNvPr id="7170" name="Picture 2" descr=" For more information about this image, search for 90 in MindTap or go to page 90 of your book."/>
          <p:cNvPicPr>
            <a:picLocks noGrp="1" noChangeAspect="1" noChangeArrowheads="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bwMode="auto">
          <a:xfrm>
            <a:off x="1194383" y="1034783"/>
            <a:ext cx="4901617" cy="50096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1"/>
          </p:nvPr>
        </p:nvSpPr>
        <p:spPr>
          <a:xfrm>
            <a:off x="6389900" y="4641742"/>
            <a:ext cx="4461596" cy="1402660"/>
          </a:xfrm>
          <a:noFill/>
          <a:ln>
            <a:noFill/>
          </a:ln>
        </p:spPr>
        <p:txBody>
          <a:bodyPr vert="horz" wrap="square" lIns="0" tIns="0" rIns="0" bIns="0" numCol="1" anchor="t" anchorCtr="0" compatLnSpc="1">
            <a:prstTxWarp prst="textNoShape">
              <a:avLst/>
            </a:prstTxWarp>
          </a:bodyPr>
          <a:lstStyle/>
          <a:p>
            <a:r>
              <a:rPr lang="en-US" sz="2400" b="1" dirty="0"/>
              <a:t>4.6</a:t>
            </a:r>
            <a:r>
              <a:rPr lang="en-US" sz="2400" dirty="0"/>
              <a:t> Stairwell in the residential quarter of the palace (</a:t>
            </a:r>
            <a:r>
              <a:rPr lang="en-US" sz="2400" cap="small" dirty="0"/>
              <a:t>fig</a:t>
            </a:r>
            <a:r>
              <a:rPr lang="en-US" sz="2400" dirty="0"/>
              <a:t>. 4.5, no. 7), Knossos (Crete), Greece, ca. 1700–1370 </a:t>
            </a:r>
            <a:r>
              <a:rPr lang="en-US" sz="2400" cap="small" dirty="0" err="1"/>
              <a:t>bce</a:t>
            </a:r>
            <a:r>
              <a:rPr lang="en-US" sz="2400" dirty="0"/>
              <a:t>.</a:t>
            </a:r>
          </a:p>
        </p:txBody>
      </p:sp>
    </p:spTree>
    <p:extLst>
      <p:ext uri="{BB962C8B-B14F-4D97-AF65-F5344CB8AC3E}">
        <p14:creationId xmlns:p14="http://schemas.microsoft.com/office/powerpoint/2010/main" val="40087426"/>
      </p:ext>
    </p:extLst>
  </p:cSld>
  <p:clrMapOvr>
    <a:masterClrMapping/>
  </p:clrMapOvr>
</p:sld>
</file>

<file path=ppt/theme/theme1.xml><?xml version="1.0" encoding="utf-8"?>
<a:theme xmlns:a="http://schemas.openxmlformats.org/drawingml/2006/main" name="9781337918817_ch11_pp">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276F6C23-6457-4163-906F-9FD71B1D340C}" vid="{9A4A37B5-06EA-4573-8274-FD94E47E4E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udience xmlns="105CED8A-AF0E-4AD8-9238-2F7FF36232F4">Content Developer</Audience>
    <Department xmlns="105CED8A-AF0E-4AD8-9238-2F7FF36232F4">GPM Training</Department>
    <Category xmlns="105ced8a-af0e-4ad8-9238-2f7ff36232f4">Accessibility</Category>
    <Document_x0020_Type xmlns="105CED8A-AF0E-4AD8-9238-2F7FF36232F4">Template</Document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32E4C7BBAF8442AC48CBC7D09A7580" ma:contentTypeVersion="24" ma:contentTypeDescription="Create a new document." ma:contentTypeScope="" ma:versionID="13cd67f17b090a1b391f7245edbc7355">
  <xsd:schema xmlns:xsd="http://www.w3.org/2001/XMLSchema" xmlns:xs="http://www.w3.org/2001/XMLSchema" xmlns:p="http://schemas.microsoft.com/office/2006/metadata/properties" xmlns:ns2="105CED8A-AF0E-4AD8-9238-2F7FF36232F4" xmlns:ns3="105ced8a-af0e-4ad8-9238-2f7ff36232f4" xmlns:ns4="d5280b9f-0d25-4ffb-96bc-3c5ae659ff52" targetNamespace="http://schemas.microsoft.com/office/2006/metadata/properties" ma:root="true" ma:fieldsID="dda832b008c2b82ba52d3e557a65e74e" ns2:_="" ns3:_="" ns4:_="">
    <xsd:import namespace="105CED8A-AF0E-4AD8-9238-2F7FF36232F4"/>
    <xsd:import namespace="105ced8a-af0e-4ad8-9238-2f7ff36232f4"/>
    <xsd:import namespace="d5280b9f-0d25-4ffb-96bc-3c5ae659ff52"/>
    <xsd:element name="properties">
      <xsd:complexType>
        <xsd:sequence>
          <xsd:element name="documentManagement">
            <xsd:complexType>
              <xsd:all>
                <xsd:element ref="ns2:Document_x0020_Type" minOccurs="0"/>
                <xsd:element ref="ns2:Department" minOccurs="0"/>
                <xsd:element ref="ns2:Audience" minOccurs="0"/>
                <xsd:element ref="ns3:Category" minOccurs="0"/>
                <xsd:element ref="ns4:SharedWithUsers" minOccurs="0"/>
                <xsd:element ref="ns4:SharedWithDetails" minOccurs="0"/>
                <xsd:element ref="ns4:LastSharedByUser" minOccurs="0"/>
                <xsd:element ref="ns4: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CED8A-AF0E-4AD8-9238-2F7FF36232F4" elementFormDefault="qualified">
    <xsd:import namespace="http://schemas.microsoft.com/office/2006/documentManagement/types"/>
    <xsd:import namespace="http://schemas.microsoft.com/office/infopath/2007/PartnerControls"/>
    <xsd:element name="Document_x0020_Type" ma:index="2" nillable="true" ma:displayName="Document Type" ma:default="Process Document" ma:format="Dropdown" ma:internalName="Document_x0020_Type" ma:readOnly="false">
      <xsd:simpleType>
        <xsd:union memberTypes="dms:Text">
          <xsd:simpleType>
            <xsd:restriction base="dms:Choice">
              <xsd:enumeration value="Process Document"/>
              <xsd:enumeration value="Job Aid"/>
              <xsd:enumeration value="1-pager"/>
              <xsd:enumeration value="Quick Start Guide"/>
              <xsd:enumeration value="Training PPTs"/>
              <xsd:enumeration value="Training video"/>
              <xsd:enumeration value="Workflow"/>
              <xsd:enumeration value="Example"/>
              <xsd:enumeration value="Miscellaneous"/>
              <xsd:enumeration value="Template"/>
              <xsd:enumeration value="Authoring Guidelines"/>
              <xsd:enumeration value="Image"/>
              <xsd:enumeration value="Archive only"/>
            </xsd:restriction>
          </xsd:simpleType>
        </xsd:union>
      </xsd:simpleType>
    </xsd:element>
    <xsd:element name="Department" ma:index="3" nillable="true" ma:displayName="Owner" ma:default="GPM Training" ma:format="Dropdown" ma:internalName="Department" ma:readOnly="false">
      <xsd:simpleType>
        <xsd:restriction base="dms:Choice">
          <xsd:enumeration value="GPM Training"/>
          <xsd:enumeration value="GPM Operations"/>
          <xsd:enumeration value="CTQA"/>
          <xsd:enumeration value="Content Digitization"/>
          <xsd:enumeration value="Legal"/>
          <xsd:enumeration value="UX"/>
          <xsd:enumeration value="Global Production"/>
          <xsd:enumeration value="Other"/>
        </xsd:restriction>
      </xsd:simpleType>
    </xsd:element>
    <xsd:element name="Audience" ma:index="4" nillable="true" ma:displayName="Audience" ma:default="Content Developer" ma:format="Dropdown" ma:internalName="Audience" ma:readOnly="false">
      <xsd:simpleType>
        <xsd:restriction base="dms:Choice">
          <xsd:enumeration value="Internal"/>
          <xsd:enumeration value="Product Management"/>
          <xsd:enumeration value="Content Developer"/>
          <xsd:enumeration value="Product Manager"/>
          <xsd:enumeration value="Product Assistant"/>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105ced8a-af0e-4ad8-9238-2f7ff36232f4" elementFormDefault="qualified">
    <xsd:import namespace="http://schemas.microsoft.com/office/2006/documentManagement/types"/>
    <xsd:import namespace="http://schemas.microsoft.com/office/infopath/2007/PartnerControls"/>
    <xsd:element name="Category" ma:index="5" nillable="true" ma:displayName="Category" ma:internalName="Category" ma:readOnly="false">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280b9f-0d25-4ffb-96bc-3c5ae659ff52" elementFormDefault="qualified">
    <xsd:import namespace="http://schemas.microsoft.com/office/2006/documentManagement/types"/>
    <xsd:import namespace="http://schemas.microsoft.com/office/infopath/2007/PartnerControls"/>
    <xsd:element name="SharedWithUsers" ma:index="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description=""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2.xml><?xml version="1.0" encoding="utf-8"?>
<ds:datastoreItem xmlns:ds="http://schemas.openxmlformats.org/officeDocument/2006/customXml" ds:itemID="{BA9BA192-EF86-48DF-982C-2C526A268392}">
  <ds:schemaRefs>
    <ds:schemaRef ds:uri="http://purl.org/dc/terms/"/>
    <ds:schemaRef ds:uri="http://schemas.microsoft.com/office/2006/metadata/properties"/>
    <ds:schemaRef ds:uri="105ced8a-af0e-4ad8-9238-2f7ff36232f4"/>
    <ds:schemaRef ds:uri="http://purl.org/dc/elements/1.1/"/>
    <ds:schemaRef ds:uri="d5280b9f-0d25-4ffb-96bc-3c5ae659ff52"/>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05CED8A-AF0E-4AD8-9238-2F7FF36232F4"/>
  </ds:schemaRefs>
</ds:datastoreItem>
</file>

<file path=customXml/itemProps3.xml><?xml version="1.0" encoding="utf-8"?>
<ds:datastoreItem xmlns:ds="http://schemas.openxmlformats.org/officeDocument/2006/customXml" ds:itemID="{67F4A317-DC40-4ADB-B96B-289F02BB6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CED8A-AF0E-4AD8-9238-2F7FF36232F4"/>
    <ds:schemaRef ds:uri="105ced8a-af0e-4ad8-9238-2f7ff36232f4"/>
    <ds:schemaRef ds:uri="d5280b9f-0d25-4ffb-96bc-3c5ae659ff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9781337918817_ch11_pp</Template>
  <TotalTime>1079</TotalTime>
  <Words>1303</Words>
  <Application>Microsoft Office PowerPoint</Application>
  <PresentationFormat>Widescreen</PresentationFormat>
  <Paragraphs>114</Paragraphs>
  <Slides>35</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vt:lpstr>
      <vt:lpstr>Calibri</vt:lpstr>
      <vt:lpstr>Helvetica</vt:lpstr>
      <vt:lpstr>LucidaGrande</vt:lpstr>
      <vt:lpstr>Open Sans</vt:lpstr>
      <vt:lpstr>Summer Font</vt:lpstr>
      <vt:lpstr>9781337918817_ch11_pp</vt:lpstr>
      <vt:lpstr>THE PREHISTORIC AEGEAN</vt:lpstr>
      <vt:lpstr>Learning Objectives</vt:lpstr>
      <vt:lpstr>MAP 4.1</vt:lpstr>
      <vt:lpstr>Figure 4.1</vt:lpstr>
      <vt:lpstr>Figure 4.2</vt:lpstr>
      <vt:lpstr>Figure 4.3</vt:lpstr>
      <vt:lpstr>Figure 4.4</vt:lpstr>
      <vt:lpstr>Figure 4.5</vt:lpstr>
      <vt:lpstr>Figure 4.6</vt:lpstr>
      <vt:lpstr>Figure 4.7</vt:lpstr>
      <vt:lpstr>Figure 4.8</vt:lpstr>
      <vt:lpstr>Figure 4.9</vt:lpstr>
      <vt:lpstr>Figure 4.9A</vt:lpstr>
      <vt:lpstr>Figure 4.10</vt:lpstr>
      <vt:lpstr>Figure 4.11</vt:lpstr>
      <vt:lpstr>Figure 4.12</vt:lpstr>
      <vt:lpstr>Figure 4.13</vt:lpstr>
      <vt:lpstr>Figure 4.13A</vt:lpstr>
      <vt:lpstr>Figure 4.14</vt:lpstr>
      <vt:lpstr>Figure 4.15</vt:lpstr>
      <vt:lpstr>Figure 4.16</vt:lpstr>
      <vt:lpstr>Figure 4.17</vt:lpstr>
      <vt:lpstr>Figure 4.18</vt:lpstr>
      <vt:lpstr>Figure 4.18A</vt:lpstr>
      <vt:lpstr>Figure 4.19</vt:lpstr>
      <vt:lpstr>Figure 4.20</vt:lpstr>
      <vt:lpstr>Figure 4.21</vt:lpstr>
      <vt:lpstr>Figure 4.21A</vt:lpstr>
      <vt:lpstr>Figure 4.22</vt:lpstr>
      <vt:lpstr>Figure 4.23</vt:lpstr>
      <vt:lpstr>Figure 4.24</vt:lpstr>
      <vt:lpstr>Figure 4.25</vt:lpstr>
      <vt:lpstr>Figure 4.26</vt:lpstr>
      <vt:lpstr>Figure 4.27</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EGYPT FROM NARMER TO CLEOPATRA</dc:title>
  <dc:creator>GATTA</dc:creator>
  <cp:lastModifiedBy>Smithmier, Celia K</cp:lastModifiedBy>
  <cp:revision>374</cp:revision>
  <cp:lastPrinted>2016-10-03T15:29:39Z</cp:lastPrinted>
  <dcterms:created xsi:type="dcterms:W3CDTF">2018-09-20T11:42:24Z</dcterms:created>
  <dcterms:modified xsi:type="dcterms:W3CDTF">2020-06-26T20:23:01Z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0x0101003532E4C7BBAF8442AC48CBC7D09A7580</vt:lpwstr>
  </property>
</Properties>
</file>