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handoutMasterIdLst>
    <p:handoutMasterId r:id="rId58"/>
  </p:handoutMasterIdLst>
  <p:sldIdLst>
    <p:sldId id="264" r:id="rId5"/>
    <p:sldId id="262" r:id="rId6"/>
    <p:sldId id="265"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266" r:id="rId5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extLst>
      <p:ext uri="{19B8F6BF-5375-455C-9EA6-DF929625EA0E}">
        <p15:presenceInfo xmlns:p15="http://schemas.microsoft.com/office/powerpoint/2012/main" userId="S-1-5-21-4027829005-1107895287-290554039-156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8"/>
    <a:srgbClr val="006298"/>
    <a:srgbClr val="000000"/>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3" autoAdjust="0"/>
    <p:restoredTop sz="82931" autoAdjust="0"/>
  </p:normalViewPr>
  <p:slideViewPr>
    <p:cSldViewPr snapToGrid="0" snapToObjects="1">
      <p:cViewPr varScale="1">
        <p:scale>
          <a:sx n="34" d="100"/>
          <a:sy n="34" d="100"/>
        </p:scale>
        <p:origin x="60" y="3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t>6/26/2020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211360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52</a:t>
            </a:fld>
            <a:endParaRPr lang="en-US"/>
          </a:p>
        </p:txBody>
      </p:sp>
    </p:spTree>
    <p:extLst>
      <p:ext uri="{BB962C8B-B14F-4D97-AF65-F5344CB8AC3E}">
        <p14:creationId xmlns:p14="http://schemas.microsoft.com/office/powerpoint/2010/main" val="139572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3944743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a:t>Click to edit Master title style</a:t>
            </a:r>
            <a:endParaRPr lang="en-US" dirty="0"/>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3"/>
          </p:nvPr>
        </p:nvSpPr>
        <p:spPr>
          <a:xfrm>
            <a:off x="2438400" y="6356350"/>
            <a:ext cx="8820150" cy="384175"/>
          </a:xfrm>
        </p:spPr>
        <p:txBody>
          <a:bodyPr vert="horz" lIns="91440" tIns="45720" rIns="91440" bIns="45720" rtlCol="0" anchor="ctr"/>
          <a:lstStyle>
            <a:lvl1pPr>
              <a:defRPr lang="en-US" sz="1400" b="0" i="0" u="none" strike="noStrike" dirty="0" smtClean="0">
                <a:solidFill>
                  <a:srgbClr val="006298"/>
                </a:solidFill>
                <a:latin typeface="arial" charset="0"/>
                <a:ea typeface="+mn-ea"/>
                <a:cs typeface="+mn-cs"/>
              </a:defRPr>
            </a:lvl1pPr>
          </a:lstStyle>
          <a:p>
            <a:pPr lvl="0" fontAlgn="auto">
              <a:spcBef>
                <a:spcPts val="0"/>
              </a:spcBef>
              <a:spcAft>
                <a:spcPts val="0"/>
              </a:spcAft>
            </a:pPr>
            <a:endParaRPr lang="en-US" dirty="0"/>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3600"/>
            </a:lvl1pPr>
          </a:lstStyle>
          <a:p>
            <a:r>
              <a:rPr lang="en-US" dirty="0"/>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a:t>Click icon to add picture</a:t>
            </a:r>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27064" y="4035474"/>
            <a:ext cx="6645836" cy="1041023"/>
          </a:xfrm>
        </p:spPr>
        <p:txBody>
          <a:bodyPr/>
          <a:lstStyle/>
          <a:p>
            <a:r>
              <a:rPr lang="en-US" sz="3600" dirty="0">
                <a:latin typeface="Arial" pitchFamily="34" charset="0"/>
                <a:cs typeface="Arial" pitchFamily="34" charset="0"/>
              </a:rPr>
              <a:t>EGYPT FROM NARMER TO CLEOPATRA</a:t>
            </a:r>
          </a:p>
        </p:txBody>
      </p:sp>
      <p:pic>
        <p:nvPicPr>
          <p:cNvPr id="8" name="Picture Placeholder 7" descr="A photo shows the book cover of Gardner’s Art through the Ages: A Global History, Sixteenth Edition. The artwork on the cover shows a detail from Allegory of the Art of Painting by Johannes Vermeer. An artist is sitting on a stool and painting a canvas propped up on an easel."/>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3428" y="372"/>
            <a:ext cx="4777228" cy="6170019"/>
          </a:xfrm>
        </p:spPr>
      </p:pic>
      <p:sp>
        <p:nvSpPr>
          <p:cNvPr id="6" name="Text Placeholder 5"/>
          <p:cNvSpPr>
            <a:spLocks noGrp="1"/>
          </p:cNvSpPr>
          <p:nvPr>
            <p:ph type="body" sz="quarter" idx="11"/>
          </p:nvPr>
        </p:nvSpPr>
        <p:spPr>
          <a:xfrm>
            <a:off x="5127065" y="3112899"/>
            <a:ext cx="3297426" cy="618014"/>
          </a:xfrm>
        </p:spPr>
        <p:txBody>
          <a:bodyPr/>
          <a:lstStyle/>
          <a:p>
            <a:r>
              <a:rPr lang="en-US" dirty="0">
                <a:latin typeface="Arial" pitchFamily="34" charset="0"/>
                <a:cs typeface="Arial" pitchFamily="34" charset="0"/>
              </a:rPr>
              <a:t>Chapter 3</a:t>
            </a:r>
          </a:p>
        </p:txBody>
      </p:sp>
      <p:sp>
        <p:nvSpPr>
          <p:cNvPr id="3" name="Content Placeholder 2"/>
          <p:cNvSpPr>
            <a:spLocks noGrp="1"/>
          </p:cNvSpPr>
          <p:nvPr>
            <p:ph sz="quarter" idx="13"/>
          </p:nvPr>
        </p:nvSpPr>
        <p:spPr>
          <a:xfrm>
            <a:off x="2914650" y="6270134"/>
            <a:ext cx="8858250" cy="563592"/>
          </a:xfrm>
        </p:spPr>
        <p:txBody>
          <a:bodyPr vert="horz" lIns="91440" tIns="45720" rIns="91440" bIns="45720" rtlCol="0" anchor="ctr"/>
          <a:lstStyle/>
          <a:p>
            <a:pPr lvl="0" fontAlgn="auto">
              <a:spcBef>
                <a:spcPts val="0"/>
              </a:spcBef>
              <a:spcAft>
                <a:spcPts val="0"/>
              </a:spcAft>
            </a:pPr>
            <a:r>
              <a:rPr lang="en-US" dirty="0">
                <a:solidFill>
                  <a:schemeClr val="bg1"/>
                </a:solidFill>
                <a:latin typeface="Arial" pitchFamily="34" charset="0"/>
                <a:cs typeface="Arial" pitchFamily="34" charset="0"/>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3.6</a:t>
            </a:r>
            <a:endParaRPr lang="en-US" sz="3600" dirty="0">
              <a:latin typeface="Arial" pitchFamily="34" charset="0"/>
              <a:cs typeface="Arial" pitchFamily="34" charset="0"/>
            </a:endParaRPr>
          </a:p>
        </p:txBody>
      </p:sp>
      <p:pic>
        <p:nvPicPr>
          <p:cNvPr id="4" name="Picture Placeholder 3" descr="For more information about this image, search for 62 in MindTap or go to page 62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569718" y="1037230"/>
            <a:ext cx="10546286" cy="3772498"/>
          </a:xfrm>
          <a:prstGeom prst="rect">
            <a:avLst/>
          </a:prstGeom>
        </p:spPr>
      </p:pic>
      <p:sp>
        <p:nvSpPr>
          <p:cNvPr id="7" name="Text Placeholder 6"/>
          <p:cNvSpPr>
            <a:spLocks noGrp="1"/>
          </p:cNvSpPr>
          <p:nvPr>
            <p:ph type="body" sz="quarter" idx="11"/>
          </p:nvPr>
        </p:nvSpPr>
        <p:spPr>
          <a:xfrm>
            <a:off x="2964955" y="5048550"/>
            <a:ext cx="6262090" cy="866565"/>
          </a:xfrm>
          <a:noFill/>
          <a:ln>
            <a:noFill/>
          </a:ln>
        </p:spPr>
        <p:txBody>
          <a:bodyPr vert="horz" wrap="square" lIns="0" tIns="0" rIns="0" bIns="0" numCol="1" anchor="t" anchorCtr="0" compatLnSpc="1">
            <a:prstTxWarp prst="textNoShape">
              <a:avLst/>
            </a:prstTxWarp>
          </a:bodyPr>
          <a:lstStyle/>
          <a:p>
            <a:r>
              <a:rPr lang="en-US" sz="2000" b="1" dirty="0">
                <a:latin typeface="Arial" pitchFamily="34" charset="0"/>
                <a:cs typeface="Arial" pitchFamily="34" charset="0"/>
              </a:rPr>
              <a:t>3.6</a:t>
            </a:r>
            <a:r>
              <a:rPr lang="en-US" sz="2000" dirty="0">
                <a:latin typeface="Arial" pitchFamily="34" charset="0"/>
                <a:cs typeface="Arial" pitchFamily="34" charset="0"/>
              </a:rPr>
              <a:t> Restored view of the mortuary precinct of </a:t>
            </a:r>
            <a:r>
              <a:rPr lang="en-US" sz="2000" dirty="0" err="1">
                <a:latin typeface="Arial" pitchFamily="34" charset="0"/>
                <a:cs typeface="Arial" pitchFamily="34" charset="0"/>
              </a:rPr>
              <a:t>Djoser</a:t>
            </a:r>
            <a:r>
              <a:rPr lang="en-US" sz="2000" dirty="0">
                <a:latin typeface="Arial" pitchFamily="34" charset="0"/>
                <a:cs typeface="Arial" pitchFamily="34" charset="0"/>
              </a:rPr>
              <a:t>, Saqqara, Egypt, Third Dynasty, ca. 2630–2611 </a:t>
            </a:r>
            <a:r>
              <a:rPr lang="en-US" sz="2000" cap="small" dirty="0" err="1">
                <a:latin typeface="Arial" pitchFamily="34" charset="0"/>
                <a:cs typeface="Arial" pitchFamily="34" charset="0"/>
              </a:rPr>
              <a:t>bce</a:t>
            </a:r>
            <a:r>
              <a:rPr lang="en-US" sz="2000" dirty="0">
                <a:latin typeface="Arial" pitchFamily="34" charset="0"/>
                <a:cs typeface="Arial" pitchFamily="34" charset="0"/>
              </a:rPr>
              <a:t>. (1) entrance hall, (2) stepped</a:t>
            </a:r>
            <a:r>
              <a:rPr lang="en-US" sz="2000" baseline="0" dirty="0">
                <a:latin typeface="Arial" pitchFamily="34" charset="0"/>
                <a:cs typeface="Arial" pitchFamily="34" charset="0"/>
              </a:rPr>
              <a:t> </a:t>
            </a:r>
            <a:r>
              <a:rPr lang="en-US" sz="2000" dirty="0">
                <a:latin typeface="Arial" pitchFamily="34" charset="0"/>
                <a:cs typeface="Arial" pitchFamily="34" charset="0"/>
              </a:rPr>
              <a:t>pyramid, (3) north palace.</a:t>
            </a:r>
          </a:p>
        </p:txBody>
      </p:sp>
    </p:spTree>
    <p:extLst>
      <p:ext uri="{BB962C8B-B14F-4D97-AF65-F5344CB8AC3E}">
        <p14:creationId xmlns:p14="http://schemas.microsoft.com/office/powerpoint/2010/main" val="1682754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3.6A</a:t>
            </a:r>
            <a:endParaRPr lang="en-US" sz="3600" dirty="0">
              <a:latin typeface="Arial" pitchFamily="34" charset="0"/>
              <a:cs typeface="Arial" pitchFamily="34" charset="0"/>
            </a:endParaRPr>
          </a:p>
        </p:txBody>
      </p:sp>
      <p:pic>
        <p:nvPicPr>
          <p:cNvPr id="4" name="Picture Placeholder 3" descr="For more information about this image, search for 62 in MindTap or go to page 62 of your book. This is a Bonus Image, so most of the information is available only in MindTap."/>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404728" y="1587978"/>
            <a:ext cx="6613041" cy="4406333"/>
          </a:xfrm>
          <a:prstGeom prst="rect">
            <a:avLst/>
          </a:prstGeom>
        </p:spPr>
      </p:pic>
      <p:sp>
        <p:nvSpPr>
          <p:cNvPr id="7" name="Text Placeholder 6"/>
          <p:cNvSpPr>
            <a:spLocks noGrp="1"/>
          </p:cNvSpPr>
          <p:nvPr>
            <p:ph type="body" sz="quarter" idx="11"/>
          </p:nvPr>
        </p:nvSpPr>
        <p:spPr>
          <a:xfrm>
            <a:off x="7245389" y="4610746"/>
            <a:ext cx="4703374" cy="138356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3.6A</a:t>
            </a:r>
            <a:r>
              <a:rPr lang="en-US" sz="2400" dirty="0">
                <a:latin typeface="Arial" pitchFamily="34" charset="0"/>
                <a:cs typeface="Arial" pitchFamily="34" charset="0"/>
              </a:rPr>
              <a:t> </a:t>
            </a:r>
            <a:r>
              <a:rPr lang="en-US" sz="2400" cap="small" dirty="0">
                <a:latin typeface="Arial" pitchFamily="34" charset="0"/>
                <a:cs typeface="Arial" pitchFamily="34" charset="0"/>
              </a:rPr>
              <a:t>Imhotep</a:t>
            </a:r>
            <a:r>
              <a:rPr lang="en-US" sz="2400" dirty="0">
                <a:latin typeface="Arial" pitchFamily="34" charset="0"/>
                <a:cs typeface="Arial" pitchFamily="34" charset="0"/>
              </a:rPr>
              <a:t>, columnar entrance corridor to the mortuary precinct of </a:t>
            </a:r>
            <a:r>
              <a:rPr lang="en-US" sz="2400" dirty="0" err="1">
                <a:latin typeface="Arial" pitchFamily="34" charset="0"/>
                <a:cs typeface="Arial" pitchFamily="34" charset="0"/>
              </a:rPr>
              <a:t>Djoser</a:t>
            </a:r>
            <a:r>
              <a:rPr lang="en-US" sz="2400" dirty="0">
                <a:latin typeface="Arial" pitchFamily="34" charset="0"/>
                <a:cs typeface="Arial" pitchFamily="34" charset="0"/>
              </a:rPr>
              <a:t>, Saqqara, Egypt, Third Dynasty, ca. 2630–2611 </a:t>
            </a:r>
            <a:r>
              <a:rPr lang="en-US" sz="2400" cap="small" dirty="0" err="1">
                <a:latin typeface="Arial" pitchFamily="34" charset="0"/>
                <a:cs typeface="Arial" pitchFamily="34" charset="0"/>
              </a:rPr>
              <a:t>bce</a:t>
            </a:r>
            <a:r>
              <a:rPr lang="en-US" sz="2400" cap="small" dirty="0">
                <a:latin typeface="Arial" pitchFamily="34" charset="0"/>
                <a:cs typeface="Arial" pitchFamily="34" charset="0"/>
              </a:rPr>
              <a: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75202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3.7</a:t>
            </a:r>
            <a:endParaRPr lang="en-US" sz="3600" dirty="0">
              <a:latin typeface="Arial" pitchFamily="34" charset="0"/>
              <a:cs typeface="Arial" pitchFamily="34" charset="0"/>
            </a:endParaRPr>
          </a:p>
        </p:txBody>
      </p:sp>
      <p:pic>
        <p:nvPicPr>
          <p:cNvPr id="4" name="Picture Placeholder 3" descr="For more information about this image, search for 63 in MindTap or go to page 63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345201" y="1169153"/>
            <a:ext cx="3381325" cy="4962387"/>
          </a:xfrm>
          <a:prstGeom prst="rect">
            <a:avLst/>
          </a:prstGeom>
        </p:spPr>
      </p:pic>
      <p:sp>
        <p:nvSpPr>
          <p:cNvPr id="7" name="Text Placeholder 6"/>
          <p:cNvSpPr>
            <a:spLocks noGrp="1"/>
          </p:cNvSpPr>
          <p:nvPr>
            <p:ph type="body" sz="quarter" idx="11"/>
          </p:nvPr>
        </p:nvSpPr>
        <p:spPr>
          <a:xfrm>
            <a:off x="6096000" y="4742480"/>
            <a:ext cx="5318220" cy="1389059"/>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3.7</a:t>
            </a:r>
            <a:r>
              <a:rPr lang="en-US" sz="2400" dirty="0">
                <a:latin typeface="Arial" pitchFamily="34" charset="0"/>
                <a:cs typeface="Arial" pitchFamily="34" charset="0"/>
              </a:rPr>
              <a:t> Detail of the facade of the north palace (</a:t>
            </a:r>
            <a:r>
              <a:rPr lang="en-US" sz="2400" cap="small" dirty="0">
                <a:latin typeface="Arial" pitchFamily="34" charset="0"/>
                <a:cs typeface="Arial" pitchFamily="34" charset="0"/>
              </a:rPr>
              <a:t>fig</a:t>
            </a:r>
            <a:r>
              <a:rPr lang="en-US" sz="2400" dirty="0">
                <a:latin typeface="Arial" pitchFamily="34" charset="0"/>
                <a:cs typeface="Arial" pitchFamily="34" charset="0"/>
              </a:rPr>
              <a:t>. 3.6, no. 3) of the mortuary precinct of </a:t>
            </a:r>
            <a:r>
              <a:rPr lang="en-US" sz="2400" dirty="0" err="1">
                <a:latin typeface="Arial" pitchFamily="34" charset="0"/>
                <a:cs typeface="Arial" pitchFamily="34" charset="0"/>
              </a:rPr>
              <a:t>Djoser</a:t>
            </a:r>
            <a:r>
              <a:rPr lang="en-US" sz="2400" dirty="0">
                <a:latin typeface="Arial" pitchFamily="34" charset="0"/>
                <a:cs typeface="Arial" pitchFamily="34" charset="0"/>
              </a:rPr>
              <a:t>, Saqqara, Egypt, Third Dynasty, ca. 2630–2611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85786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3.8</a:t>
            </a:r>
            <a:endParaRPr lang="en-US" sz="3600" dirty="0">
              <a:latin typeface="Arial" pitchFamily="34" charset="0"/>
              <a:cs typeface="Arial" pitchFamily="34" charset="0"/>
            </a:endParaRPr>
          </a:p>
        </p:txBody>
      </p:sp>
      <p:pic>
        <p:nvPicPr>
          <p:cNvPr id="1026" name="Picture 2" descr="For more information about this image, search for 63 in MindTap or go to page 63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463614" y="1037230"/>
            <a:ext cx="3450763" cy="49160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5314943" y="4184542"/>
            <a:ext cx="6406132" cy="1768756"/>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3.8</a:t>
            </a:r>
            <a:r>
              <a:rPr lang="en-US" sz="2400" dirty="0">
                <a:latin typeface="Arial" pitchFamily="34" charset="0"/>
                <a:cs typeface="Arial" pitchFamily="34" charset="0"/>
              </a:rPr>
              <a:t> Aerial view of the Fourth Dynasty pyramids (looking north), </a:t>
            </a:r>
            <a:r>
              <a:rPr lang="en-US" sz="2400" dirty="0" err="1">
                <a:latin typeface="Arial" pitchFamily="34" charset="0"/>
                <a:cs typeface="Arial" pitchFamily="34" charset="0"/>
              </a:rPr>
              <a:t>Gizeh</a:t>
            </a:r>
            <a:r>
              <a:rPr lang="en-US" sz="2400" dirty="0">
                <a:latin typeface="Arial" pitchFamily="34" charset="0"/>
                <a:cs typeface="Arial" pitchFamily="34" charset="0"/>
              </a:rPr>
              <a:t>, Egypt. </a:t>
            </a:r>
            <a:r>
              <a:rPr lang="en-US" sz="2400" i="1" dirty="0">
                <a:latin typeface="Arial" pitchFamily="34" charset="0"/>
                <a:cs typeface="Arial" pitchFamily="34" charset="0"/>
              </a:rPr>
              <a:t>From bottom:</a:t>
            </a:r>
            <a:r>
              <a:rPr lang="en-US" sz="2400" dirty="0">
                <a:latin typeface="Arial" pitchFamily="34" charset="0"/>
                <a:cs typeface="Arial" pitchFamily="34" charset="0"/>
              </a:rPr>
              <a:t> pyramid of </a:t>
            </a:r>
            <a:r>
              <a:rPr lang="en-US" sz="2400" dirty="0" err="1">
                <a:latin typeface="Arial" pitchFamily="34" charset="0"/>
                <a:cs typeface="Arial" pitchFamily="34" charset="0"/>
              </a:rPr>
              <a:t>Menkaure</a:t>
            </a:r>
            <a:r>
              <a:rPr lang="en-US" sz="2400" dirty="0">
                <a:latin typeface="Arial" pitchFamily="34" charset="0"/>
                <a:cs typeface="Arial" pitchFamily="34" charset="0"/>
              </a:rPr>
              <a:t>, ca. 2490–2472 </a:t>
            </a:r>
            <a:r>
              <a:rPr lang="en-US" sz="2400" cap="small" dirty="0" err="1">
                <a:latin typeface="Arial" pitchFamily="34" charset="0"/>
                <a:cs typeface="Arial" pitchFamily="34" charset="0"/>
              </a:rPr>
              <a:t>bce</a:t>
            </a:r>
            <a:r>
              <a:rPr lang="en-US" sz="2400" dirty="0">
                <a:latin typeface="Arial" pitchFamily="34" charset="0"/>
                <a:cs typeface="Arial" pitchFamily="34" charset="0"/>
              </a:rPr>
              <a:t>; pyramid of </a:t>
            </a:r>
            <a:r>
              <a:rPr lang="en-US" sz="2400" dirty="0" err="1">
                <a:latin typeface="Arial" pitchFamily="34" charset="0"/>
                <a:cs typeface="Arial" pitchFamily="34" charset="0"/>
              </a:rPr>
              <a:t>Khafre</a:t>
            </a:r>
            <a:r>
              <a:rPr lang="en-US" sz="2400" dirty="0">
                <a:latin typeface="Arial" pitchFamily="34" charset="0"/>
                <a:cs typeface="Arial" pitchFamily="34" charset="0"/>
              </a:rPr>
              <a:t>, ca. 2520–2494 </a:t>
            </a:r>
            <a:r>
              <a:rPr lang="en-US" sz="2400" cap="small" dirty="0" err="1">
                <a:latin typeface="Arial" pitchFamily="34" charset="0"/>
                <a:cs typeface="Arial" pitchFamily="34" charset="0"/>
              </a:rPr>
              <a:t>bce</a:t>
            </a:r>
            <a:r>
              <a:rPr lang="en-US" sz="2400" dirty="0">
                <a:latin typeface="Arial" pitchFamily="34" charset="0"/>
                <a:cs typeface="Arial" pitchFamily="34" charset="0"/>
              </a:rPr>
              <a:t>; and Great Pyramid of Khufu, ca. 2551–2528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23425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3.9</a:t>
            </a:r>
            <a:endParaRPr lang="en-US" sz="3600" dirty="0">
              <a:latin typeface="Arial" pitchFamily="34" charset="0"/>
              <a:cs typeface="Arial" pitchFamily="34" charset="0"/>
            </a:endParaRPr>
          </a:p>
        </p:txBody>
      </p:sp>
      <p:pic>
        <p:nvPicPr>
          <p:cNvPr id="4" name="Picture Placeholder 3" descr="For more information about this image, search for 64 in MindTap or go to page 64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789937" y="1037230"/>
            <a:ext cx="5606871" cy="5064024"/>
          </a:xfrm>
          <a:prstGeom prst="rect">
            <a:avLst/>
          </a:prstGeom>
        </p:spPr>
      </p:pic>
      <p:sp>
        <p:nvSpPr>
          <p:cNvPr id="7" name="Text Placeholder 6"/>
          <p:cNvSpPr>
            <a:spLocks noGrp="1"/>
          </p:cNvSpPr>
          <p:nvPr>
            <p:ph type="body" sz="quarter" idx="11"/>
          </p:nvPr>
        </p:nvSpPr>
        <p:spPr>
          <a:xfrm>
            <a:off x="6772271" y="5060197"/>
            <a:ext cx="4543363" cy="1041057"/>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3.9</a:t>
            </a:r>
            <a:r>
              <a:rPr lang="en-US" sz="2400" dirty="0">
                <a:latin typeface="Arial" pitchFamily="34" charset="0"/>
                <a:cs typeface="Arial" pitchFamily="34" charset="0"/>
              </a:rPr>
              <a:t> Section of the Great Pyramid of Khufu, </a:t>
            </a:r>
            <a:r>
              <a:rPr lang="en-US" sz="2400" dirty="0" err="1">
                <a:latin typeface="Arial" pitchFamily="34" charset="0"/>
                <a:cs typeface="Arial" pitchFamily="34" charset="0"/>
              </a:rPr>
              <a:t>Gizeh</a:t>
            </a:r>
            <a:r>
              <a:rPr lang="en-US" sz="2400" dirty="0">
                <a:latin typeface="Arial" pitchFamily="34" charset="0"/>
                <a:cs typeface="Arial" pitchFamily="34" charset="0"/>
              </a:rPr>
              <a:t>, Egypt, Fourth Dynasty, ca. 2551–2528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881886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3.10</a:t>
            </a:r>
            <a:endParaRPr lang="en-US" sz="3600" dirty="0">
              <a:latin typeface="Arial" pitchFamily="34" charset="0"/>
              <a:cs typeface="Arial" pitchFamily="34" charset="0"/>
            </a:endParaRPr>
          </a:p>
        </p:txBody>
      </p:sp>
      <p:pic>
        <p:nvPicPr>
          <p:cNvPr id="4" name="Picture Placeholder 3" descr="For more information about this image, search for 65in MindTap or go to page 65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16572" y="1781406"/>
            <a:ext cx="5912081" cy="3632606"/>
          </a:xfrm>
          <a:prstGeom prst="rect">
            <a:avLst/>
          </a:prstGeom>
        </p:spPr>
      </p:pic>
      <p:sp>
        <p:nvSpPr>
          <p:cNvPr id="7" name="Text Placeholder 6"/>
          <p:cNvSpPr>
            <a:spLocks noGrp="1"/>
          </p:cNvSpPr>
          <p:nvPr>
            <p:ph type="body" sz="quarter" idx="11"/>
          </p:nvPr>
        </p:nvSpPr>
        <p:spPr>
          <a:xfrm>
            <a:off x="6538282" y="2193010"/>
            <a:ext cx="5348476" cy="3221001"/>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3.10</a:t>
            </a:r>
            <a:r>
              <a:rPr lang="en-US" sz="2400" dirty="0">
                <a:latin typeface="Arial" pitchFamily="34" charset="0"/>
                <a:cs typeface="Arial" pitchFamily="34" charset="0"/>
              </a:rPr>
              <a:t> Model of the pyramid complex, </a:t>
            </a:r>
            <a:r>
              <a:rPr lang="en-US" sz="2400" dirty="0" err="1">
                <a:latin typeface="Arial" pitchFamily="34" charset="0"/>
                <a:cs typeface="Arial" pitchFamily="34" charset="0"/>
              </a:rPr>
              <a:t>Gizeh</a:t>
            </a:r>
            <a:r>
              <a:rPr lang="en-US" sz="2400" dirty="0">
                <a:latin typeface="Arial" pitchFamily="34" charset="0"/>
                <a:cs typeface="Arial" pitchFamily="34" charset="0"/>
              </a:rPr>
              <a:t>, Egypt. Harvard University Semitic Museum, Cambridge. (1) pyramid of </a:t>
            </a:r>
            <a:r>
              <a:rPr lang="en-US" sz="2400" dirty="0" err="1">
                <a:latin typeface="Arial" pitchFamily="34" charset="0"/>
                <a:cs typeface="Arial" pitchFamily="34" charset="0"/>
              </a:rPr>
              <a:t>Menkaure</a:t>
            </a:r>
            <a:r>
              <a:rPr lang="en-US" sz="2400" dirty="0">
                <a:latin typeface="Arial" pitchFamily="34" charset="0"/>
                <a:cs typeface="Arial" pitchFamily="34" charset="0"/>
              </a:rPr>
              <a:t>, (2) pyramid of </a:t>
            </a:r>
            <a:r>
              <a:rPr lang="en-US" sz="2400" dirty="0" err="1">
                <a:latin typeface="Arial" pitchFamily="34" charset="0"/>
                <a:cs typeface="Arial" pitchFamily="34" charset="0"/>
              </a:rPr>
              <a:t>Khafre</a:t>
            </a:r>
            <a:r>
              <a:rPr lang="en-US" sz="2400" dirty="0">
                <a:latin typeface="Arial" pitchFamily="34" charset="0"/>
                <a:cs typeface="Arial" pitchFamily="34" charset="0"/>
              </a:rPr>
              <a:t>, (3) mortuary temple of </a:t>
            </a:r>
            <a:r>
              <a:rPr lang="en-US" sz="2400" dirty="0" err="1">
                <a:latin typeface="Arial" pitchFamily="34" charset="0"/>
                <a:cs typeface="Arial" pitchFamily="34" charset="0"/>
              </a:rPr>
              <a:t>Khafre</a:t>
            </a:r>
            <a:r>
              <a:rPr lang="en-US" sz="2400" dirty="0">
                <a:latin typeface="Arial" pitchFamily="34" charset="0"/>
                <a:cs typeface="Arial" pitchFamily="34" charset="0"/>
              </a:rPr>
              <a:t>, (4) causeway, (5) Great Sphinx, (6) valley temple of </a:t>
            </a:r>
            <a:r>
              <a:rPr lang="en-US" sz="2400" dirty="0" err="1">
                <a:latin typeface="Arial" pitchFamily="34" charset="0"/>
                <a:cs typeface="Arial" pitchFamily="34" charset="0"/>
              </a:rPr>
              <a:t>Khafre</a:t>
            </a:r>
            <a:r>
              <a:rPr lang="en-US" sz="2400" dirty="0">
                <a:latin typeface="Arial" pitchFamily="34" charset="0"/>
                <a:cs typeface="Arial" pitchFamily="34" charset="0"/>
              </a:rPr>
              <a:t>, (7) Great Pyramid of Khufu, (8) pyramids of the royal family and </a:t>
            </a:r>
            <a:r>
              <a:rPr lang="en-US" sz="2400" dirty="0" err="1">
                <a:latin typeface="Arial" pitchFamily="34" charset="0"/>
                <a:cs typeface="Arial" pitchFamily="34" charset="0"/>
              </a:rPr>
              <a:t>mastabas</a:t>
            </a:r>
            <a:r>
              <a:rPr lang="en-US" sz="2400" dirty="0">
                <a:latin typeface="Arial" pitchFamily="34" charset="0"/>
                <a:cs typeface="Arial" pitchFamily="34" charset="0"/>
              </a:rPr>
              <a:t> of nobles.</a:t>
            </a:r>
          </a:p>
        </p:txBody>
      </p:sp>
    </p:spTree>
    <p:extLst>
      <p:ext uri="{BB962C8B-B14F-4D97-AF65-F5344CB8AC3E}">
        <p14:creationId xmlns:p14="http://schemas.microsoft.com/office/powerpoint/2010/main" val="334539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3.11</a:t>
            </a:r>
            <a:endParaRPr lang="en-US" sz="3600" dirty="0">
              <a:latin typeface="Arial" pitchFamily="34" charset="0"/>
              <a:cs typeface="Arial" pitchFamily="34" charset="0"/>
            </a:endParaRPr>
          </a:p>
        </p:txBody>
      </p:sp>
      <p:pic>
        <p:nvPicPr>
          <p:cNvPr id="4" name="Picture Placeholder 3" descr="For more information about this image, search for 65 in MindTap or go to page 65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60646" y="1157677"/>
            <a:ext cx="6540717" cy="4867161"/>
          </a:xfrm>
          <a:prstGeom prst="rect">
            <a:avLst/>
          </a:prstGeom>
        </p:spPr>
      </p:pic>
      <p:sp>
        <p:nvSpPr>
          <p:cNvPr id="7" name="Text Placeholder 6"/>
          <p:cNvSpPr>
            <a:spLocks noGrp="1"/>
          </p:cNvSpPr>
          <p:nvPr>
            <p:ph type="body" sz="quarter" idx="11"/>
          </p:nvPr>
        </p:nvSpPr>
        <p:spPr>
          <a:xfrm>
            <a:off x="7184802" y="4618494"/>
            <a:ext cx="4793966" cy="1406343"/>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3.11</a:t>
            </a:r>
            <a:r>
              <a:rPr lang="en-US" sz="2400" dirty="0">
                <a:latin typeface="Arial" pitchFamily="34" charset="0"/>
                <a:cs typeface="Arial" pitchFamily="34" charset="0"/>
              </a:rPr>
              <a:t> Great Sphinx (with pyramid of </a:t>
            </a:r>
            <a:r>
              <a:rPr lang="en-US" sz="2400" dirty="0" err="1">
                <a:latin typeface="Arial" pitchFamily="34" charset="0"/>
                <a:cs typeface="Arial" pitchFamily="34" charset="0"/>
              </a:rPr>
              <a:t>Khafre</a:t>
            </a:r>
            <a:r>
              <a:rPr lang="en-US" sz="2400" dirty="0">
                <a:latin typeface="Arial" pitchFamily="34" charset="0"/>
                <a:cs typeface="Arial" pitchFamily="34" charset="0"/>
              </a:rPr>
              <a:t> in the background), </a:t>
            </a:r>
            <a:r>
              <a:rPr lang="en-US" sz="2400" dirty="0" err="1">
                <a:latin typeface="Arial" pitchFamily="34" charset="0"/>
                <a:cs typeface="Arial" pitchFamily="34" charset="0"/>
              </a:rPr>
              <a:t>Gizeh</a:t>
            </a:r>
            <a:r>
              <a:rPr lang="en-US" sz="2400" dirty="0">
                <a:latin typeface="Arial" pitchFamily="34" charset="0"/>
                <a:cs typeface="Arial" pitchFamily="34" charset="0"/>
              </a:rPr>
              <a:t>, Egypt, Fourth Dynasty, ca. 2520–2494 </a:t>
            </a:r>
            <a:r>
              <a:rPr lang="en-US" sz="2400" cap="small" dirty="0" err="1">
                <a:latin typeface="Arial" pitchFamily="34" charset="0"/>
                <a:cs typeface="Arial" pitchFamily="34" charset="0"/>
              </a:rPr>
              <a:t>bce</a:t>
            </a:r>
            <a:r>
              <a:rPr lang="en-US" sz="2400" dirty="0">
                <a:latin typeface="Arial" pitchFamily="34" charset="0"/>
                <a:cs typeface="Arial" pitchFamily="34" charset="0"/>
              </a:rPr>
              <a:t>. Sandstone, 65' high.</a:t>
            </a:r>
          </a:p>
        </p:txBody>
      </p:sp>
    </p:spTree>
    <p:extLst>
      <p:ext uri="{BB962C8B-B14F-4D97-AF65-F5344CB8AC3E}">
        <p14:creationId xmlns:p14="http://schemas.microsoft.com/office/powerpoint/2010/main" val="418084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3.12</a:t>
            </a:r>
            <a:endParaRPr lang="en-US" sz="3600" dirty="0">
              <a:latin typeface="Arial" pitchFamily="34" charset="0"/>
              <a:cs typeface="Arial" pitchFamily="34" charset="0"/>
            </a:endParaRPr>
          </a:p>
        </p:txBody>
      </p:sp>
      <p:pic>
        <p:nvPicPr>
          <p:cNvPr id="5" name="Picture Placeholder 4" descr="For more information about this image, search for 66 in MindTap or go to page 66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393099" y="1037230"/>
            <a:ext cx="4012631" cy="5004725"/>
          </a:xfrm>
          <a:prstGeom prst="rect">
            <a:avLst/>
          </a:prstGeom>
        </p:spPr>
      </p:pic>
      <p:sp>
        <p:nvSpPr>
          <p:cNvPr id="7" name="Text Placeholder 6"/>
          <p:cNvSpPr>
            <a:spLocks noGrp="1"/>
          </p:cNvSpPr>
          <p:nvPr>
            <p:ph type="body" sz="quarter" idx="11"/>
          </p:nvPr>
        </p:nvSpPr>
        <p:spPr>
          <a:xfrm>
            <a:off x="5729293" y="4649492"/>
            <a:ext cx="5286895" cy="139246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3.12</a:t>
            </a:r>
            <a:r>
              <a:rPr lang="en-US" sz="2400" dirty="0">
                <a:latin typeface="Arial" pitchFamily="34" charset="0"/>
                <a:cs typeface="Arial" pitchFamily="34" charset="0"/>
              </a:rPr>
              <a:t> </a:t>
            </a:r>
            <a:r>
              <a:rPr lang="en-US" sz="2400" dirty="0" err="1">
                <a:latin typeface="Arial" pitchFamily="34" charset="0"/>
                <a:cs typeface="Arial" pitchFamily="34" charset="0"/>
              </a:rPr>
              <a:t>Khafre</a:t>
            </a:r>
            <a:r>
              <a:rPr lang="en-US" sz="2400" dirty="0">
                <a:latin typeface="Arial" pitchFamily="34" charset="0"/>
                <a:cs typeface="Arial" pitchFamily="34" charset="0"/>
              </a:rPr>
              <a:t> enthroned, from </a:t>
            </a:r>
            <a:r>
              <a:rPr lang="en-US" sz="2400" dirty="0" err="1">
                <a:latin typeface="Arial" pitchFamily="34" charset="0"/>
                <a:cs typeface="Arial" pitchFamily="34" charset="0"/>
              </a:rPr>
              <a:t>Gizeh</a:t>
            </a:r>
            <a:r>
              <a:rPr lang="en-US" sz="2400" dirty="0">
                <a:latin typeface="Arial" pitchFamily="34" charset="0"/>
                <a:cs typeface="Arial" pitchFamily="34" charset="0"/>
              </a:rPr>
              <a:t>, Egypt, Fourth Dynasty, ca. 2520–2494 </a:t>
            </a:r>
            <a:r>
              <a:rPr lang="en-US" sz="2400" cap="small" dirty="0" err="1">
                <a:latin typeface="Arial" pitchFamily="34" charset="0"/>
                <a:cs typeface="Arial" pitchFamily="34" charset="0"/>
              </a:rPr>
              <a:t>bce</a:t>
            </a:r>
            <a:r>
              <a:rPr lang="en-US" sz="2400" dirty="0">
                <a:latin typeface="Arial" pitchFamily="34" charset="0"/>
                <a:cs typeface="Arial" pitchFamily="34" charset="0"/>
              </a:rPr>
              <a:t>. Diorite, 5' 6" high. Egyptian Museum, Cairo.</a:t>
            </a:r>
          </a:p>
        </p:txBody>
      </p:sp>
    </p:spTree>
    <p:extLst>
      <p:ext uri="{BB962C8B-B14F-4D97-AF65-F5344CB8AC3E}">
        <p14:creationId xmlns:p14="http://schemas.microsoft.com/office/powerpoint/2010/main" val="338688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3.12A</a:t>
            </a:r>
            <a:endParaRPr lang="en-US" sz="3600" dirty="0">
              <a:latin typeface="Arial" pitchFamily="34" charset="0"/>
              <a:cs typeface="Arial" pitchFamily="34" charset="0"/>
            </a:endParaRPr>
          </a:p>
        </p:txBody>
      </p:sp>
      <p:pic>
        <p:nvPicPr>
          <p:cNvPr id="4" name="Picture Placeholder 3" descr="For more information about this image, search for 66 in MindTap or go to page 66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255859" y="1037231"/>
            <a:ext cx="3962230" cy="5150900"/>
          </a:xfrm>
          <a:prstGeom prst="rect">
            <a:avLst/>
          </a:prstGeom>
        </p:spPr>
      </p:pic>
      <p:sp>
        <p:nvSpPr>
          <p:cNvPr id="7" name="Text Placeholder 6"/>
          <p:cNvSpPr>
            <a:spLocks noGrp="1"/>
          </p:cNvSpPr>
          <p:nvPr>
            <p:ph type="body" sz="quarter" idx="11"/>
          </p:nvPr>
        </p:nvSpPr>
        <p:spPr>
          <a:xfrm>
            <a:off x="5607239" y="4788976"/>
            <a:ext cx="5906452" cy="1399154"/>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3.12A</a:t>
            </a:r>
            <a:r>
              <a:rPr lang="en-US" sz="2400" dirty="0">
                <a:latin typeface="Arial" pitchFamily="34" charset="0"/>
                <a:cs typeface="Arial" pitchFamily="34" charset="0"/>
              </a:rPr>
              <a:t> Sculptors at work, detail of the south wall of the main hall of the funerary chapel of </a:t>
            </a:r>
            <a:r>
              <a:rPr lang="en-US" sz="2400" dirty="0" err="1">
                <a:latin typeface="Arial" pitchFamily="34" charset="0"/>
                <a:cs typeface="Arial" pitchFamily="34" charset="0"/>
              </a:rPr>
              <a:t>Rekhmire</a:t>
            </a:r>
            <a:r>
              <a:rPr lang="en-US" sz="2400" dirty="0">
                <a:latin typeface="Arial" pitchFamily="34" charset="0"/>
                <a:cs typeface="Arial" pitchFamily="34" charset="0"/>
              </a:rPr>
              <a:t>, Thebes, Egypt, 18th Dynasty, ca. 1425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22944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3.13</a:t>
            </a:r>
            <a:endParaRPr lang="en-US" sz="3600" dirty="0">
              <a:latin typeface="Arial" pitchFamily="34" charset="0"/>
              <a:cs typeface="Arial" pitchFamily="34" charset="0"/>
            </a:endParaRPr>
          </a:p>
        </p:txBody>
      </p:sp>
      <p:pic>
        <p:nvPicPr>
          <p:cNvPr id="4" name="Picture Placeholder 3" descr="For more information about this image, search for 67 in MindTap or go to page 67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628193" y="1037230"/>
            <a:ext cx="3010414" cy="5021952"/>
          </a:xfrm>
          <a:prstGeom prst="rect">
            <a:avLst/>
          </a:prstGeom>
        </p:spPr>
      </p:pic>
      <p:sp>
        <p:nvSpPr>
          <p:cNvPr id="7" name="Text Placeholder 6"/>
          <p:cNvSpPr>
            <a:spLocks noGrp="1"/>
          </p:cNvSpPr>
          <p:nvPr>
            <p:ph type="body" sz="quarter" idx="11"/>
          </p:nvPr>
        </p:nvSpPr>
        <p:spPr>
          <a:xfrm>
            <a:off x="5039368" y="4664990"/>
            <a:ext cx="5838456" cy="139419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3.13</a:t>
            </a:r>
            <a:r>
              <a:rPr lang="en-US" sz="2400" dirty="0">
                <a:latin typeface="Arial" pitchFamily="34" charset="0"/>
                <a:cs typeface="Arial" pitchFamily="34" charset="0"/>
              </a:rPr>
              <a:t> </a:t>
            </a:r>
            <a:r>
              <a:rPr lang="en-US" sz="2400" dirty="0" err="1">
                <a:latin typeface="Arial" pitchFamily="34" charset="0"/>
                <a:cs typeface="Arial" pitchFamily="34" charset="0"/>
              </a:rPr>
              <a:t>Menkaure</a:t>
            </a:r>
            <a:r>
              <a:rPr lang="en-US" sz="2400" dirty="0">
                <a:latin typeface="Arial" pitchFamily="34" charset="0"/>
                <a:cs typeface="Arial" pitchFamily="34" charset="0"/>
              </a:rPr>
              <a:t> and </a:t>
            </a:r>
            <a:r>
              <a:rPr lang="en-US" sz="2400" dirty="0" err="1">
                <a:latin typeface="Arial" pitchFamily="34" charset="0"/>
                <a:cs typeface="Arial" pitchFamily="34" charset="0"/>
              </a:rPr>
              <a:t>Khamerernebty</a:t>
            </a:r>
            <a:r>
              <a:rPr lang="en-US" sz="2400" dirty="0">
                <a:latin typeface="Arial" pitchFamily="34" charset="0"/>
                <a:cs typeface="Arial" pitchFamily="34" charset="0"/>
              </a:rPr>
              <a:t>(?), from </a:t>
            </a:r>
            <a:r>
              <a:rPr lang="en-US" sz="2400" dirty="0" err="1">
                <a:latin typeface="Arial" pitchFamily="34" charset="0"/>
                <a:cs typeface="Arial" pitchFamily="34" charset="0"/>
              </a:rPr>
              <a:t>Gizeh</a:t>
            </a:r>
            <a:r>
              <a:rPr lang="en-US" sz="2400" dirty="0">
                <a:latin typeface="Arial" pitchFamily="34" charset="0"/>
                <a:cs typeface="Arial" pitchFamily="34" charset="0"/>
              </a:rPr>
              <a:t>, Egypt, Fourth Dynasty, ca. 2490–2472 </a:t>
            </a:r>
            <a:r>
              <a:rPr lang="en-US" sz="2400" cap="small" dirty="0" err="1">
                <a:latin typeface="Arial" pitchFamily="34" charset="0"/>
                <a:cs typeface="Arial" pitchFamily="34" charset="0"/>
              </a:rPr>
              <a:t>bce</a:t>
            </a:r>
            <a:r>
              <a:rPr lang="en-US" sz="2400" dirty="0">
                <a:latin typeface="Arial" pitchFamily="34" charset="0"/>
                <a:cs typeface="Arial" pitchFamily="34" charset="0"/>
              </a:rPr>
              <a:t>. </a:t>
            </a:r>
            <a:r>
              <a:rPr lang="en-US" sz="2400" dirty="0" err="1">
                <a:latin typeface="Arial" pitchFamily="34" charset="0"/>
                <a:cs typeface="Arial" pitchFamily="34" charset="0"/>
              </a:rPr>
              <a:t>Graywacke</a:t>
            </a:r>
            <a:r>
              <a:rPr lang="en-US" sz="2400" dirty="0">
                <a:latin typeface="Arial" pitchFamily="34" charset="0"/>
                <a:cs typeface="Arial" pitchFamily="34" charset="0"/>
              </a:rPr>
              <a:t>, 4‘ 6 1/2" high. Museum of Fine Arts, Boston.</a:t>
            </a:r>
          </a:p>
        </p:txBody>
      </p:sp>
    </p:spTree>
    <p:extLst>
      <p:ext uri="{BB962C8B-B14F-4D97-AF65-F5344CB8AC3E}">
        <p14:creationId xmlns:p14="http://schemas.microsoft.com/office/powerpoint/2010/main" val="268724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Arial" pitchFamily="34" charset="0"/>
                <a:cs typeface="Arial" pitchFamily="34" charset="0"/>
              </a:rPr>
              <a:t>Learning Objectives</a:t>
            </a:r>
          </a:p>
        </p:txBody>
      </p:sp>
      <p:sp>
        <p:nvSpPr>
          <p:cNvPr id="3" name="Text Placeholder 2"/>
          <p:cNvSpPr>
            <a:spLocks noGrp="1"/>
          </p:cNvSpPr>
          <p:nvPr>
            <p:ph type="body" sz="quarter" idx="17"/>
          </p:nvPr>
        </p:nvSpPr>
        <p:spPr/>
        <p:txBody>
          <a:bodyPr>
            <a:noAutofit/>
          </a:bodyPr>
          <a:lstStyle/>
          <a:p>
            <a:pPr>
              <a:lnSpc>
                <a:spcPct val="100000"/>
              </a:lnSpc>
              <a:spcBef>
                <a:spcPts val="624"/>
              </a:spcBef>
            </a:pPr>
            <a:r>
              <a:rPr lang="en-US" dirty="0">
                <a:latin typeface="Arial" pitchFamily="34" charset="0"/>
                <a:cs typeface="Arial" pitchFamily="34" charset="0"/>
              </a:rPr>
              <a:t>Describe the role of the Nile River in Egyptian life as well as Egyptian art and architecture.</a:t>
            </a:r>
          </a:p>
          <a:p>
            <a:pPr>
              <a:lnSpc>
                <a:spcPct val="100000"/>
              </a:lnSpc>
              <a:spcBef>
                <a:spcPts val="624"/>
              </a:spcBef>
            </a:pPr>
            <a:r>
              <a:rPr lang="en-US" dirty="0">
                <a:latin typeface="Arial" pitchFamily="34" charset="0"/>
                <a:cs typeface="Arial" pitchFamily="34" charset="0"/>
              </a:rPr>
              <a:t>Outline the basic tenets and divinities of the ancient Egyptian religion, especially as regards the afterlife.</a:t>
            </a:r>
          </a:p>
          <a:p>
            <a:pPr>
              <a:lnSpc>
                <a:spcPct val="100000"/>
              </a:lnSpc>
              <a:spcBef>
                <a:spcPts val="624"/>
              </a:spcBef>
            </a:pPr>
            <a:r>
              <a:rPr lang="en-US" dirty="0">
                <a:latin typeface="Arial" pitchFamily="34" charset="0"/>
                <a:cs typeface="Arial" pitchFamily="34" charset="0"/>
              </a:rPr>
              <a:t>Discuss the persistence of traditional forms in Egyptian art and architecture.</a:t>
            </a:r>
          </a:p>
          <a:p>
            <a:pPr>
              <a:lnSpc>
                <a:spcPct val="100000"/>
              </a:lnSpc>
              <a:spcBef>
                <a:spcPts val="624"/>
              </a:spcBef>
            </a:pPr>
            <a:r>
              <a:rPr lang="en-US" dirty="0">
                <a:latin typeface="Arial" pitchFamily="34" charset="0"/>
                <a:cs typeface="Arial" pitchFamily="34" charset="0"/>
              </a:rPr>
              <a:t>List differences and commonalities in Egyptian funerary and temple architecture.</a:t>
            </a:r>
          </a:p>
          <a:p>
            <a:pPr>
              <a:lnSpc>
                <a:spcPct val="100000"/>
              </a:lnSpc>
              <a:spcBef>
                <a:spcPts val="624"/>
              </a:spcBef>
            </a:pPr>
            <a:r>
              <a:rPr lang="en-US" dirty="0">
                <a:latin typeface="Arial" pitchFamily="34" charset="0"/>
                <a:cs typeface="Arial" pitchFamily="34" charset="0"/>
              </a:rPr>
              <a:t>Catalogue the materials used to make Egyptian statues and wall reliefs.</a:t>
            </a:r>
          </a:p>
          <a:p>
            <a:pPr>
              <a:lnSpc>
                <a:spcPct val="100000"/>
              </a:lnSpc>
              <a:spcBef>
                <a:spcPts val="624"/>
              </a:spcBef>
            </a:pPr>
            <a:r>
              <a:rPr lang="en-US" dirty="0">
                <a:latin typeface="Arial" pitchFamily="34" charset="0"/>
                <a:cs typeface="Arial" pitchFamily="34" charset="0"/>
              </a:rPr>
              <a:t>Explain the shift in formal and iconographic characteristics during the </a:t>
            </a:r>
            <a:r>
              <a:rPr lang="en-US" dirty="0" err="1">
                <a:latin typeface="Arial" pitchFamily="34" charset="0"/>
                <a:cs typeface="Arial" pitchFamily="34" charset="0"/>
              </a:rPr>
              <a:t>Amarna</a:t>
            </a:r>
            <a:r>
              <a:rPr lang="en-US" dirty="0">
                <a:latin typeface="Arial" pitchFamily="34" charset="0"/>
                <a:cs typeface="Arial" pitchFamily="34" charset="0"/>
              </a:rPr>
              <a:t> period of the New Kingdom.</a:t>
            </a:r>
          </a:p>
          <a:p>
            <a:pPr>
              <a:lnSpc>
                <a:spcPct val="100000"/>
              </a:lnSpc>
              <a:spcBef>
                <a:spcPts val="624"/>
              </a:spcBef>
            </a:pPr>
            <a:r>
              <a:rPr lang="en-US" dirty="0">
                <a:latin typeface="Arial" pitchFamily="34" charset="0"/>
                <a:cs typeface="Arial" pitchFamily="34" charset="0"/>
              </a:rPr>
              <a:t>Contrast the primary building materials of early Mesopotamian and early Egyptian architecture.</a:t>
            </a:r>
          </a:p>
          <a:p>
            <a:pPr>
              <a:lnSpc>
                <a:spcPct val="100000"/>
              </a:lnSpc>
              <a:spcBef>
                <a:spcPts val="624"/>
              </a:spcBef>
            </a:pPr>
            <a:r>
              <a:rPr lang="en-US" dirty="0">
                <a:latin typeface="Arial" pitchFamily="34" charset="0"/>
                <a:cs typeface="Arial" pitchFamily="34" charset="0"/>
              </a:rPr>
              <a:t>Outline the development and use of the Egyptian hieroglyphic writing system.</a:t>
            </a:r>
          </a:p>
          <a:p>
            <a:pPr>
              <a:lnSpc>
                <a:spcPct val="100000"/>
              </a:lnSpc>
              <a:spcBef>
                <a:spcPts val="624"/>
              </a:spcBef>
            </a:pPr>
            <a:r>
              <a:rPr lang="en-US" dirty="0">
                <a:latin typeface="Arial" pitchFamily="34" charset="0"/>
                <a:cs typeface="Arial" pitchFamily="34" charset="0"/>
              </a:rPr>
              <a:t>Identify examples of intercultural contact between Egypt and other ancient civilizations.</a:t>
            </a:r>
          </a:p>
        </p:txBody>
      </p:sp>
    </p:spTree>
    <p:extLst>
      <p:ext uri="{BB962C8B-B14F-4D97-AF65-F5344CB8AC3E}">
        <p14:creationId xmlns:p14="http://schemas.microsoft.com/office/powerpoint/2010/main" val="117131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3.13A</a:t>
            </a:r>
            <a:endParaRPr lang="en-US" sz="3600" dirty="0">
              <a:latin typeface="Arial" pitchFamily="34" charset="0"/>
              <a:cs typeface="Arial" pitchFamily="34" charset="0"/>
            </a:endParaRPr>
          </a:p>
        </p:txBody>
      </p:sp>
      <p:pic>
        <p:nvPicPr>
          <p:cNvPr id="4" name="Picture Placeholder 3" descr="For more information about this image, search for 67 in MindTap or go to page 67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487318" y="1037230"/>
            <a:ext cx="3875134" cy="5112376"/>
          </a:xfrm>
          <a:prstGeom prst="rect">
            <a:avLst/>
          </a:prstGeom>
        </p:spPr>
      </p:pic>
      <p:sp>
        <p:nvSpPr>
          <p:cNvPr id="7" name="Text Placeholder 6"/>
          <p:cNvSpPr>
            <a:spLocks noGrp="1"/>
          </p:cNvSpPr>
          <p:nvPr>
            <p:ph type="body" sz="quarter" idx="11"/>
          </p:nvPr>
        </p:nvSpPr>
        <p:spPr>
          <a:xfrm>
            <a:off x="5810242" y="4029559"/>
            <a:ext cx="5310674" cy="2120047"/>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3.13A</a:t>
            </a:r>
            <a:r>
              <a:rPr lang="en-US" sz="2400" dirty="0">
                <a:latin typeface="Arial" pitchFamily="34" charset="0"/>
                <a:cs typeface="Arial" pitchFamily="34" charset="0"/>
              </a:rPr>
              <a:t> Seated statues of </a:t>
            </a:r>
            <a:r>
              <a:rPr lang="en-US" sz="2400" dirty="0" err="1">
                <a:latin typeface="Arial" pitchFamily="34" charset="0"/>
                <a:cs typeface="Arial" pitchFamily="34" charset="0"/>
              </a:rPr>
              <a:t>Rahotep</a:t>
            </a:r>
            <a:r>
              <a:rPr lang="en-US" sz="2400" dirty="0">
                <a:latin typeface="Arial" pitchFamily="34" charset="0"/>
                <a:cs typeface="Arial" pitchFamily="34" charset="0"/>
              </a:rPr>
              <a:t> and </a:t>
            </a:r>
            <a:r>
              <a:rPr lang="en-US" sz="2400" dirty="0" err="1">
                <a:latin typeface="Arial" pitchFamily="34" charset="0"/>
                <a:cs typeface="Arial" pitchFamily="34" charset="0"/>
              </a:rPr>
              <a:t>Nofret</a:t>
            </a:r>
            <a:r>
              <a:rPr lang="en-US" sz="2400" dirty="0">
                <a:latin typeface="Arial" pitchFamily="34" charset="0"/>
                <a:cs typeface="Arial" pitchFamily="34" charset="0"/>
              </a:rPr>
              <a:t>, from their </a:t>
            </a:r>
            <a:r>
              <a:rPr lang="en-US" sz="2400" dirty="0" err="1">
                <a:latin typeface="Arial" pitchFamily="34" charset="0"/>
                <a:cs typeface="Arial" pitchFamily="34" charset="0"/>
              </a:rPr>
              <a:t>mastaba</a:t>
            </a:r>
            <a:r>
              <a:rPr lang="en-US" sz="2400" dirty="0">
                <a:latin typeface="Arial" pitchFamily="34" charset="0"/>
                <a:cs typeface="Arial" pitchFamily="34" charset="0"/>
              </a:rPr>
              <a:t> at </a:t>
            </a:r>
            <a:r>
              <a:rPr lang="en-US" sz="2400" dirty="0" err="1">
                <a:latin typeface="Arial" pitchFamily="34" charset="0"/>
                <a:cs typeface="Arial" pitchFamily="34" charset="0"/>
              </a:rPr>
              <a:t>Maidum</a:t>
            </a:r>
            <a:r>
              <a:rPr lang="en-US" sz="2400" dirty="0">
                <a:latin typeface="Arial" pitchFamily="34" charset="0"/>
                <a:cs typeface="Arial" pitchFamily="34" charset="0"/>
              </a:rPr>
              <a:t>, Egypt, Fourth Dynasty, ca. 2575–2550 </a:t>
            </a:r>
            <a:r>
              <a:rPr lang="en-US" sz="2400" cap="small" dirty="0" err="1">
                <a:latin typeface="Arial" pitchFamily="34" charset="0"/>
                <a:cs typeface="Arial" pitchFamily="34" charset="0"/>
              </a:rPr>
              <a:t>bce</a:t>
            </a:r>
            <a:r>
              <a:rPr lang="en-US" sz="2400" dirty="0">
                <a:latin typeface="Arial" pitchFamily="34" charset="0"/>
                <a:cs typeface="Arial" pitchFamily="34" charset="0"/>
              </a:rPr>
              <a:t>. Painted limestone, 3' 11 5/8" and 4' high, respectively. Egyptian Museum, Cairo.</a:t>
            </a:r>
          </a:p>
        </p:txBody>
      </p:sp>
    </p:spTree>
    <p:extLst>
      <p:ext uri="{BB962C8B-B14F-4D97-AF65-F5344CB8AC3E}">
        <p14:creationId xmlns:p14="http://schemas.microsoft.com/office/powerpoint/2010/main" val="28376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3.14</a:t>
            </a:r>
            <a:endParaRPr lang="en-US" sz="3600" dirty="0">
              <a:latin typeface="Arial" pitchFamily="34" charset="0"/>
              <a:cs typeface="Arial" pitchFamily="34" charset="0"/>
            </a:endParaRPr>
          </a:p>
        </p:txBody>
      </p:sp>
      <p:pic>
        <p:nvPicPr>
          <p:cNvPr id="4" name="Picture Placeholder 3" descr="For more information about this image, search for 67 in MindTap or go to page 67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714131" y="1119261"/>
            <a:ext cx="4134218" cy="4977781"/>
          </a:xfrm>
          <a:prstGeom prst="rect">
            <a:avLst/>
          </a:prstGeom>
        </p:spPr>
      </p:pic>
      <p:sp>
        <p:nvSpPr>
          <p:cNvPr id="7" name="Text Placeholder 6"/>
          <p:cNvSpPr>
            <a:spLocks noGrp="1"/>
          </p:cNvSpPr>
          <p:nvPr>
            <p:ph type="body" sz="quarter" idx="11"/>
          </p:nvPr>
        </p:nvSpPr>
        <p:spPr>
          <a:xfrm>
            <a:off x="6200772" y="4714876"/>
            <a:ext cx="5108743" cy="1382166"/>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3.14</a:t>
            </a:r>
            <a:r>
              <a:rPr lang="en-US" sz="2400" dirty="0">
                <a:latin typeface="Arial" pitchFamily="34" charset="0"/>
                <a:cs typeface="Arial" pitchFamily="34" charset="0"/>
              </a:rPr>
              <a:t> Seated scribe, from Saqqara, Egypt, Fourth Dynasty, ca. 2500 </a:t>
            </a:r>
            <a:r>
              <a:rPr lang="en-US" sz="2400" cap="small" dirty="0" err="1">
                <a:latin typeface="Arial" pitchFamily="34" charset="0"/>
                <a:cs typeface="Arial" pitchFamily="34" charset="0"/>
              </a:rPr>
              <a:t>bce</a:t>
            </a:r>
            <a:r>
              <a:rPr lang="en-US" sz="2400" dirty="0">
                <a:latin typeface="Arial" pitchFamily="34" charset="0"/>
                <a:cs typeface="Arial" pitchFamily="34" charset="0"/>
              </a:rPr>
              <a:t>. Painted limestone, 1' 9" high. </a:t>
            </a:r>
            <a:r>
              <a:rPr lang="en-US" sz="2400" dirty="0" err="1">
                <a:latin typeface="Arial" pitchFamily="34" charset="0"/>
                <a:cs typeface="Arial" pitchFamily="34" charset="0"/>
              </a:rPr>
              <a:t>Musée</a:t>
            </a:r>
            <a:r>
              <a:rPr lang="en-US" sz="2400" dirty="0">
                <a:latin typeface="Arial" pitchFamily="34" charset="0"/>
                <a:cs typeface="Arial" pitchFamily="34" charset="0"/>
              </a:rPr>
              <a:t> du Louvre, Paris.</a:t>
            </a:r>
          </a:p>
        </p:txBody>
      </p:sp>
    </p:spTree>
    <p:extLst>
      <p:ext uri="{BB962C8B-B14F-4D97-AF65-F5344CB8AC3E}">
        <p14:creationId xmlns:p14="http://schemas.microsoft.com/office/powerpoint/2010/main" val="46692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3.14A</a:t>
            </a:r>
            <a:endParaRPr lang="en-US" sz="3600" dirty="0">
              <a:latin typeface="Arial" pitchFamily="34" charset="0"/>
              <a:cs typeface="Arial" pitchFamily="34" charset="0"/>
            </a:endParaRPr>
          </a:p>
        </p:txBody>
      </p:sp>
      <p:pic>
        <p:nvPicPr>
          <p:cNvPr id="4" name="Picture Placeholder 3" descr="For more information about this image, search for 68 in MindTap or go to page 68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232495" y="1037230"/>
            <a:ext cx="1933283" cy="5059439"/>
          </a:xfrm>
          <a:prstGeom prst="rect">
            <a:avLst/>
          </a:prstGeom>
        </p:spPr>
      </p:pic>
      <p:sp>
        <p:nvSpPr>
          <p:cNvPr id="7" name="Text Placeholder 6"/>
          <p:cNvSpPr>
            <a:spLocks noGrp="1"/>
          </p:cNvSpPr>
          <p:nvPr>
            <p:ph type="body" sz="quarter" idx="11"/>
          </p:nvPr>
        </p:nvSpPr>
        <p:spPr>
          <a:xfrm>
            <a:off x="5572117" y="4331775"/>
            <a:ext cx="5067598" cy="1764893"/>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3.14A</a:t>
            </a:r>
            <a:r>
              <a:rPr lang="en-US" sz="2400" dirty="0">
                <a:latin typeface="Arial" pitchFamily="34" charset="0"/>
                <a:cs typeface="Arial" pitchFamily="34" charset="0"/>
              </a:rPr>
              <a:t> Portrait statue of </a:t>
            </a:r>
            <a:r>
              <a:rPr lang="en-US" sz="2400" dirty="0" err="1">
                <a:latin typeface="Arial" pitchFamily="34" charset="0"/>
                <a:cs typeface="Arial" pitchFamily="34" charset="0"/>
              </a:rPr>
              <a:t>Kaaper</a:t>
            </a:r>
            <a:r>
              <a:rPr lang="en-US" sz="2400" dirty="0">
                <a:latin typeface="Arial" pitchFamily="34" charset="0"/>
                <a:cs typeface="Arial" pitchFamily="34" charset="0"/>
              </a:rPr>
              <a:t>, from his </a:t>
            </a:r>
            <a:r>
              <a:rPr lang="en-US" sz="2400" dirty="0" err="1">
                <a:latin typeface="Arial" pitchFamily="34" charset="0"/>
                <a:cs typeface="Arial" pitchFamily="34" charset="0"/>
              </a:rPr>
              <a:t>mastaba</a:t>
            </a:r>
            <a:r>
              <a:rPr lang="en-US" sz="2400" dirty="0">
                <a:latin typeface="Arial" pitchFamily="34" charset="0"/>
                <a:cs typeface="Arial" pitchFamily="34" charset="0"/>
              </a:rPr>
              <a:t> at Saqqara, Egypt, Fifth Dynasty, ca. 2450–2350 </a:t>
            </a:r>
            <a:r>
              <a:rPr lang="en-US" sz="2400" cap="small" dirty="0" err="1">
                <a:latin typeface="Arial" pitchFamily="34" charset="0"/>
                <a:cs typeface="Arial" pitchFamily="34" charset="0"/>
              </a:rPr>
              <a:t>bce</a:t>
            </a:r>
            <a:r>
              <a:rPr lang="en-US" sz="2400" cap="small" dirty="0">
                <a:latin typeface="Arial" pitchFamily="34" charset="0"/>
                <a:cs typeface="Arial" pitchFamily="34" charset="0"/>
              </a:rPr>
              <a:t>. </a:t>
            </a:r>
            <a:r>
              <a:rPr lang="en-US" sz="2400" dirty="0">
                <a:latin typeface="Arial" pitchFamily="34" charset="0"/>
                <a:cs typeface="Arial" pitchFamily="34" charset="0"/>
              </a:rPr>
              <a:t>Wood with rock crystal eyes, 3' 7 1/4" high. Egyptian Museum, Cairo.</a:t>
            </a:r>
          </a:p>
        </p:txBody>
      </p:sp>
    </p:spTree>
    <p:extLst>
      <p:ext uri="{BB962C8B-B14F-4D97-AF65-F5344CB8AC3E}">
        <p14:creationId xmlns:p14="http://schemas.microsoft.com/office/powerpoint/2010/main" val="2256765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3.14B</a:t>
            </a:r>
            <a:endParaRPr lang="en-US" sz="3600" dirty="0">
              <a:latin typeface="Arial" pitchFamily="34" charset="0"/>
              <a:cs typeface="Arial" pitchFamily="34" charset="0"/>
            </a:endParaRPr>
          </a:p>
        </p:txBody>
      </p:sp>
      <p:pic>
        <p:nvPicPr>
          <p:cNvPr id="5" name="Picture Placeholder 4" descr="For more information about this image, search for 68 in MindTap or go to page 68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017481" y="1037230"/>
            <a:ext cx="2192672" cy="5077369"/>
          </a:xfrm>
          <a:prstGeom prst="rect">
            <a:avLst/>
          </a:prstGeom>
        </p:spPr>
      </p:pic>
      <p:sp>
        <p:nvSpPr>
          <p:cNvPr id="7" name="Text Placeholder 6"/>
          <p:cNvSpPr>
            <a:spLocks noGrp="1"/>
          </p:cNvSpPr>
          <p:nvPr>
            <p:ph type="body" sz="quarter" idx="11"/>
          </p:nvPr>
        </p:nvSpPr>
        <p:spPr>
          <a:xfrm>
            <a:off x="5486378" y="3983063"/>
            <a:ext cx="4938926" cy="213153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3.14B</a:t>
            </a:r>
            <a:r>
              <a:rPr lang="en-US" sz="2400" dirty="0">
                <a:latin typeface="Arial" pitchFamily="34" charset="0"/>
                <a:cs typeface="Arial" pitchFamily="34" charset="0"/>
              </a:rPr>
              <a:t> Seated statue of </a:t>
            </a:r>
            <a:r>
              <a:rPr lang="en-US" sz="2400" dirty="0" err="1">
                <a:latin typeface="Arial" pitchFamily="34" charset="0"/>
                <a:cs typeface="Arial" pitchFamily="34" charset="0"/>
              </a:rPr>
              <a:t>Hemiunu</a:t>
            </a:r>
            <a:r>
              <a:rPr lang="en-US" sz="2400" dirty="0">
                <a:latin typeface="Arial" pitchFamily="34" charset="0"/>
                <a:cs typeface="Arial" pitchFamily="34" charset="0"/>
              </a:rPr>
              <a:t>, from his </a:t>
            </a:r>
            <a:r>
              <a:rPr lang="en-US" sz="2400" dirty="0" err="1">
                <a:latin typeface="Arial" pitchFamily="34" charset="0"/>
                <a:cs typeface="Arial" pitchFamily="34" charset="0"/>
              </a:rPr>
              <a:t>mastaba</a:t>
            </a:r>
            <a:r>
              <a:rPr lang="en-US" sz="2400" dirty="0">
                <a:latin typeface="Arial" pitchFamily="34" charset="0"/>
                <a:cs typeface="Arial" pitchFamily="34" charset="0"/>
              </a:rPr>
              <a:t> at </a:t>
            </a:r>
            <a:r>
              <a:rPr lang="en-US" sz="2400" dirty="0" err="1">
                <a:latin typeface="Arial" pitchFamily="34" charset="0"/>
                <a:cs typeface="Arial" pitchFamily="34" charset="0"/>
              </a:rPr>
              <a:t>Gizeh</a:t>
            </a:r>
            <a:r>
              <a:rPr lang="en-US" sz="2400" dirty="0">
                <a:latin typeface="Arial" pitchFamily="34" charset="0"/>
                <a:cs typeface="Arial" pitchFamily="34" charset="0"/>
              </a:rPr>
              <a:t>, Egypt, Fourth Dynasty, ca. 2550–2530 </a:t>
            </a:r>
            <a:r>
              <a:rPr lang="en-US" sz="2400" cap="small" dirty="0" err="1">
                <a:latin typeface="Arial" pitchFamily="34" charset="0"/>
                <a:cs typeface="Arial" pitchFamily="34" charset="0"/>
              </a:rPr>
              <a:t>bce</a:t>
            </a:r>
            <a:r>
              <a:rPr lang="en-US" sz="2400" dirty="0">
                <a:latin typeface="Arial" pitchFamily="34" charset="0"/>
                <a:cs typeface="Arial" pitchFamily="34" charset="0"/>
              </a:rPr>
              <a:t>. Painted limestone, 5' 1 1/2" high. </a:t>
            </a:r>
            <a:r>
              <a:rPr lang="en-US" sz="2400" dirty="0" err="1">
                <a:latin typeface="Arial" pitchFamily="34" charset="0"/>
                <a:cs typeface="Arial" pitchFamily="34" charset="0"/>
              </a:rPr>
              <a:t>Römer</a:t>
            </a:r>
            <a:r>
              <a:rPr lang="en-US" sz="2400" dirty="0">
                <a:latin typeface="Arial" pitchFamily="34" charset="0"/>
                <a:cs typeface="Arial" pitchFamily="34" charset="0"/>
              </a:rPr>
              <a:t>- und </a:t>
            </a:r>
            <a:r>
              <a:rPr lang="en-US" sz="2400" dirty="0" err="1">
                <a:latin typeface="Arial" pitchFamily="34" charset="0"/>
                <a:cs typeface="Arial" pitchFamily="34" charset="0"/>
              </a:rPr>
              <a:t>Pelizaeus</a:t>
            </a:r>
            <a:r>
              <a:rPr lang="en-US" sz="2400" dirty="0">
                <a:latin typeface="Arial" pitchFamily="34" charset="0"/>
                <a:cs typeface="Arial" pitchFamily="34" charset="0"/>
              </a:rPr>
              <a:t>-Museum, Hildesheim.</a:t>
            </a:r>
          </a:p>
        </p:txBody>
      </p:sp>
    </p:spTree>
    <p:extLst>
      <p:ext uri="{BB962C8B-B14F-4D97-AF65-F5344CB8AC3E}">
        <p14:creationId xmlns:p14="http://schemas.microsoft.com/office/powerpoint/2010/main" val="3365239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3.15</a:t>
            </a:r>
            <a:endParaRPr lang="en-US" sz="3600" dirty="0">
              <a:latin typeface="Arial" pitchFamily="34" charset="0"/>
              <a:cs typeface="Arial" pitchFamily="34" charset="0"/>
            </a:endParaRPr>
          </a:p>
        </p:txBody>
      </p:sp>
      <p:pic>
        <p:nvPicPr>
          <p:cNvPr id="4" name="Picture Placeholder 3" descr="For more information about this image, search for 68 in MindTap or go to page 68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311293" y="1037230"/>
            <a:ext cx="4095182" cy="5079685"/>
          </a:xfrm>
          <a:prstGeom prst="rect">
            <a:avLst/>
          </a:prstGeom>
        </p:spPr>
      </p:pic>
      <p:sp>
        <p:nvSpPr>
          <p:cNvPr id="7" name="Text Placeholder 6"/>
          <p:cNvSpPr>
            <a:spLocks noGrp="1"/>
          </p:cNvSpPr>
          <p:nvPr>
            <p:ph type="body" sz="quarter" idx="11"/>
          </p:nvPr>
        </p:nvSpPr>
        <p:spPr>
          <a:xfrm>
            <a:off x="5757863" y="4711485"/>
            <a:ext cx="5579678" cy="1405430"/>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3.15</a:t>
            </a:r>
            <a:r>
              <a:rPr lang="en-US" sz="2400" dirty="0">
                <a:latin typeface="Arial" pitchFamily="34" charset="0"/>
                <a:cs typeface="Arial" pitchFamily="34" charset="0"/>
              </a:rPr>
              <a:t> Ti watching a hippopotamus hunt, relief in the </a:t>
            </a:r>
            <a:r>
              <a:rPr lang="en-US" sz="2400" dirty="0" err="1">
                <a:latin typeface="Arial" pitchFamily="34" charset="0"/>
                <a:cs typeface="Arial" pitchFamily="34" charset="0"/>
              </a:rPr>
              <a:t>mastaba</a:t>
            </a:r>
            <a:r>
              <a:rPr lang="en-US" sz="2400" dirty="0">
                <a:latin typeface="Arial" pitchFamily="34" charset="0"/>
                <a:cs typeface="Arial" pitchFamily="34" charset="0"/>
              </a:rPr>
              <a:t> of Ti, Saqqara, Egypt, Fifth Dynasty, ca. 2450–2350 </a:t>
            </a:r>
            <a:r>
              <a:rPr lang="en-US" sz="2400" cap="small" dirty="0" err="1">
                <a:latin typeface="Arial" pitchFamily="34" charset="0"/>
                <a:cs typeface="Arial" pitchFamily="34" charset="0"/>
              </a:rPr>
              <a:t>bce</a:t>
            </a:r>
            <a:r>
              <a:rPr lang="en-US" sz="2400" dirty="0">
                <a:latin typeface="Arial" pitchFamily="34" charset="0"/>
                <a:cs typeface="Arial" pitchFamily="34" charset="0"/>
              </a:rPr>
              <a:t>. Painted limestone, 4‘ high.</a:t>
            </a:r>
          </a:p>
        </p:txBody>
      </p:sp>
    </p:spTree>
    <p:extLst>
      <p:ext uri="{BB962C8B-B14F-4D97-AF65-F5344CB8AC3E}">
        <p14:creationId xmlns:p14="http://schemas.microsoft.com/office/powerpoint/2010/main" val="589259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3.16</a:t>
            </a:r>
            <a:endParaRPr lang="en-US" sz="3600" dirty="0">
              <a:latin typeface="Arial" pitchFamily="34" charset="0"/>
              <a:cs typeface="Arial" pitchFamily="34" charset="0"/>
            </a:endParaRPr>
          </a:p>
        </p:txBody>
      </p:sp>
      <p:pic>
        <p:nvPicPr>
          <p:cNvPr id="5" name="Picture Placeholder 4" descr="For more information about this image, search for 69 in MindTap or go to page 6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599037" y="1329186"/>
            <a:ext cx="6409883" cy="4600511"/>
          </a:xfrm>
          <a:prstGeom prst="rect">
            <a:avLst/>
          </a:prstGeom>
        </p:spPr>
      </p:pic>
      <p:sp>
        <p:nvSpPr>
          <p:cNvPr id="7" name="Text Placeholder 6"/>
          <p:cNvSpPr>
            <a:spLocks noGrp="1"/>
          </p:cNvSpPr>
          <p:nvPr>
            <p:ph type="body" sz="quarter" idx="11"/>
          </p:nvPr>
        </p:nvSpPr>
        <p:spPr>
          <a:xfrm>
            <a:off x="7349457" y="4161295"/>
            <a:ext cx="4613262" cy="176840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3.16</a:t>
            </a:r>
            <a:r>
              <a:rPr lang="en-US" sz="2400" dirty="0">
                <a:latin typeface="Arial" pitchFamily="34" charset="0"/>
                <a:cs typeface="Arial" pitchFamily="34" charset="0"/>
              </a:rPr>
              <a:t> Goats treading seed and cattle fording a canal, painted limestone reliefs in the </a:t>
            </a:r>
            <a:r>
              <a:rPr lang="en-US" sz="2400" dirty="0" err="1">
                <a:latin typeface="Arial" pitchFamily="34" charset="0"/>
                <a:cs typeface="Arial" pitchFamily="34" charset="0"/>
              </a:rPr>
              <a:t>mastaba</a:t>
            </a:r>
            <a:r>
              <a:rPr lang="en-US" sz="2400" dirty="0">
                <a:latin typeface="Arial" pitchFamily="34" charset="0"/>
                <a:cs typeface="Arial" pitchFamily="34" charset="0"/>
              </a:rPr>
              <a:t> of Ti, Saqqara, Egypt, Fifth Dynasty, ca. 2450–2350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370535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3.16A</a:t>
            </a:r>
            <a:endParaRPr lang="en-US" sz="3600" dirty="0">
              <a:latin typeface="Arial" pitchFamily="34" charset="0"/>
              <a:cs typeface="Arial" pitchFamily="34" charset="0"/>
            </a:endParaRPr>
          </a:p>
        </p:txBody>
      </p:sp>
      <p:pic>
        <p:nvPicPr>
          <p:cNvPr id="9" name="Picture Placeholder 8" descr="For more information about this image, search for 69 in MindTap or go to page 69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184902" y="1034529"/>
            <a:ext cx="1791276" cy="5143203"/>
          </a:xfrm>
          <a:prstGeom prst="rect">
            <a:avLst/>
          </a:prstGeom>
        </p:spPr>
      </p:pic>
      <p:sp>
        <p:nvSpPr>
          <p:cNvPr id="7" name="Text Placeholder 6"/>
          <p:cNvSpPr>
            <a:spLocks noGrp="1"/>
          </p:cNvSpPr>
          <p:nvPr>
            <p:ph type="body" sz="quarter" idx="11"/>
          </p:nvPr>
        </p:nvSpPr>
        <p:spPr>
          <a:xfrm>
            <a:off x="5414947" y="4417017"/>
            <a:ext cx="4736737" cy="176071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3.16A</a:t>
            </a:r>
            <a:r>
              <a:rPr lang="en-US" sz="2400" dirty="0">
                <a:latin typeface="Arial" pitchFamily="34" charset="0"/>
                <a:cs typeface="Arial" pitchFamily="34" charset="0"/>
              </a:rPr>
              <a:t> Seated statue of Lady </a:t>
            </a:r>
            <a:r>
              <a:rPr lang="en-US" sz="2400" dirty="0" err="1">
                <a:latin typeface="Arial" pitchFamily="34" charset="0"/>
                <a:cs typeface="Arial" pitchFamily="34" charset="0"/>
              </a:rPr>
              <a:t>Sennuwy</a:t>
            </a:r>
            <a:r>
              <a:rPr lang="en-US" sz="2400" dirty="0">
                <a:latin typeface="Arial" pitchFamily="34" charset="0"/>
                <a:cs typeface="Arial" pitchFamily="34" charset="0"/>
              </a:rPr>
              <a:t>, from </a:t>
            </a:r>
            <a:r>
              <a:rPr lang="en-US" sz="2400" dirty="0" err="1">
                <a:latin typeface="Arial" pitchFamily="34" charset="0"/>
                <a:cs typeface="Arial" pitchFamily="34" charset="0"/>
              </a:rPr>
              <a:t>Kerma</a:t>
            </a:r>
            <a:r>
              <a:rPr lang="en-US" sz="2400" dirty="0">
                <a:latin typeface="Arial" pitchFamily="34" charset="0"/>
                <a:cs typeface="Arial" pitchFamily="34" charset="0"/>
              </a:rPr>
              <a:t>, Sudan, 12th Dynasty, ca. 1960–1916 </a:t>
            </a:r>
            <a:r>
              <a:rPr lang="en-US" sz="2400" cap="small" dirty="0" err="1">
                <a:latin typeface="Arial" pitchFamily="34" charset="0"/>
                <a:cs typeface="Arial" pitchFamily="34" charset="0"/>
              </a:rPr>
              <a:t>bce</a:t>
            </a:r>
            <a:r>
              <a:rPr lang="en-US" sz="2400" dirty="0">
                <a:latin typeface="Arial" pitchFamily="34" charset="0"/>
                <a:cs typeface="Arial" pitchFamily="34" charset="0"/>
              </a:rPr>
              <a:t>. Diorite, 5' 7 3/4" high. Museum of Fine Arts, Boston.</a:t>
            </a:r>
          </a:p>
        </p:txBody>
      </p:sp>
    </p:spTree>
    <p:extLst>
      <p:ext uri="{BB962C8B-B14F-4D97-AF65-F5344CB8AC3E}">
        <p14:creationId xmlns:p14="http://schemas.microsoft.com/office/powerpoint/2010/main" val="397202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3.17</a:t>
            </a:r>
            <a:endParaRPr lang="en-US" sz="3600" dirty="0">
              <a:latin typeface="Arial" pitchFamily="34" charset="0"/>
              <a:cs typeface="Arial" pitchFamily="34" charset="0"/>
            </a:endParaRPr>
          </a:p>
        </p:txBody>
      </p:sp>
      <p:pic>
        <p:nvPicPr>
          <p:cNvPr id="4" name="Picture Placeholder 3" descr="For more information about this image, search for 69 in MindTap or go to page 6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757751" y="1086013"/>
            <a:ext cx="4952874" cy="5091720"/>
          </a:xfrm>
          <a:prstGeom prst="rect">
            <a:avLst/>
          </a:prstGeom>
        </p:spPr>
      </p:pic>
      <p:sp>
        <p:nvSpPr>
          <p:cNvPr id="7" name="Text Placeholder 6"/>
          <p:cNvSpPr>
            <a:spLocks noGrp="1"/>
          </p:cNvSpPr>
          <p:nvPr>
            <p:ph type="body" sz="quarter" idx="11"/>
          </p:nvPr>
        </p:nvSpPr>
        <p:spPr>
          <a:xfrm>
            <a:off x="5995419" y="4409267"/>
            <a:ext cx="5518142" cy="176846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3.17</a:t>
            </a:r>
            <a:r>
              <a:rPr lang="en-US" sz="2400" dirty="0">
                <a:latin typeface="Arial" pitchFamily="34" charset="0"/>
                <a:cs typeface="Arial" pitchFamily="34" charset="0"/>
              </a:rPr>
              <a:t> Head of </a:t>
            </a:r>
            <a:r>
              <a:rPr lang="en-US" sz="2400" dirty="0" err="1">
                <a:latin typeface="Arial" pitchFamily="34" charset="0"/>
                <a:cs typeface="Arial" pitchFamily="34" charset="0"/>
              </a:rPr>
              <a:t>Senusret</a:t>
            </a:r>
            <a:r>
              <a:rPr lang="en-US" sz="2400" dirty="0">
                <a:latin typeface="Arial" pitchFamily="34" charset="0"/>
                <a:cs typeface="Arial" pitchFamily="34" charset="0"/>
              </a:rPr>
              <a:t> III, 12th Dynasty, </a:t>
            </a:r>
            <a:br>
              <a:rPr lang="en-US" sz="2400" dirty="0">
                <a:latin typeface="Arial" pitchFamily="34" charset="0"/>
                <a:cs typeface="Arial" pitchFamily="34" charset="0"/>
              </a:rPr>
            </a:br>
            <a:r>
              <a:rPr lang="en-US" sz="2400" dirty="0">
                <a:latin typeface="Arial" pitchFamily="34" charset="0"/>
                <a:cs typeface="Arial" pitchFamily="34" charset="0"/>
              </a:rPr>
              <a:t>ca. 1860–1850 </a:t>
            </a:r>
            <a:r>
              <a:rPr lang="en-US" sz="2400" cap="small" dirty="0" err="1">
                <a:latin typeface="Arial" pitchFamily="34" charset="0"/>
                <a:cs typeface="Arial" pitchFamily="34" charset="0"/>
              </a:rPr>
              <a:t>bce</a:t>
            </a:r>
            <a:r>
              <a:rPr lang="en-US" sz="2400" dirty="0">
                <a:latin typeface="Arial" pitchFamily="34" charset="0"/>
                <a:cs typeface="Arial" pitchFamily="34" charset="0"/>
              </a:rPr>
              <a:t>. Red quartzite, 1' 5 3/4" high. Nelson-Atkins Museum of Art, Kansas City (William </a:t>
            </a:r>
            <a:r>
              <a:rPr lang="en-US" sz="2400" dirty="0" err="1">
                <a:latin typeface="Arial" pitchFamily="34" charset="0"/>
                <a:cs typeface="Arial" pitchFamily="34" charset="0"/>
              </a:rPr>
              <a:t>Rockhill</a:t>
            </a:r>
            <a:r>
              <a:rPr lang="en-US" sz="2400" dirty="0">
                <a:latin typeface="Arial" pitchFamily="34" charset="0"/>
                <a:cs typeface="Arial" pitchFamily="34" charset="0"/>
              </a:rPr>
              <a:t> Nelson Trust purchase).</a:t>
            </a:r>
          </a:p>
        </p:txBody>
      </p:sp>
    </p:spTree>
    <p:extLst>
      <p:ext uri="{BB962C8B-B14F-4D97-AF65-F5344CB8AC3E}">
        <p14:creationId xmlns:p14="http://schemas.microsoft.com/office/powerpoint/2010/main" val="311097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3.18</a:t>
            </a:r>
            <a:endParaRPr lang="en-US" sz="3600" dirty="0">
              <a:latin typeface="Arial" pitchFamily="34" charset="0"/>
              <a:cs typeface="Arial" pitchFamily="34" charset="0"/>
            </a:endParaRPr>
          </a:p>
        </p:txBody>
      </p:sp>
      <p:pic>
        <p:nvPicPr>
          <p:cNvPr id="4" name="Picture Placeholder 3" descr="For more information about this image, search for 70 in MindTap or go to page 70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66189" y="1551579"/>
            <a:ext cx="6782700" cy="4345109"/>
          </a:xfrm>
          <a:prstGeom prst="rect">
            <a:avLst/>
          </a:prstGeom>
        </p:spPr>
      </p:pic>
      <p:sp>
        <p:nvSpPr>
          <p:cNvPr id="7" name="Text Placeholder 6"/>
          <p:cNvSpPr>
            <a:spLocks noGrp="1"/>
          </p:cNvSpPr>
          <p:nvPr>
            <p:ph type="body" sz="quarter" idx="11"/>
          </p:nvPr>
        </p:nvSpPr>
        <p:spPr>
          <a:xfrm>
            <a:off x="7246557" y="4866468"/>
            <a:ext cx="4632647" cy="1030220"/>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3.18</a:t>
            </a:r>
            <a:r>
              <a:rPr lang="en-US" sz="2400" dirty="0">
                <a:latin typeface="Arial" pitchFamily="34" charset="0"/>
                <a:cs typeface="Arial" pitchFamily="34" charset="0"/>
              </a:rPr>
              <a:t> Tomb of </a:t>
            </a:r>
            <a:r>
              <a:rPr lang="en-US" sz="2400" dirty="0" err="1">
                <a:latin typeface="Arial" pitchFamily="34" charset="0"/>
                <a:cs typeface="Arial" pitchFamily="34" charset="0"/>
              </a:rPr>
              <a:t>Khnumhotep</a:t>
            </a:r>
            <a:r>
              <a:rPr lang="en-US" sz="2400" dirty="0">
                <a:latin typeface="Arial" pitchFamily="34" charset="0"/>
                <a:cs typeface="Arial" pitchFamily="34" charset="0"/>
              </a:rPr>
              <a:t> II (tomb 3), Beni Hasan, Egypt, 12th Dynasty, ca. 1900–1880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69257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3.19</a:t>
            </a:r>
            <a:endParaRPr lang="en-US" sz="3600" dirty="0">
              <a:latin typeface="Arial" pitchFamily="34" charset="0"/>
              <a:cs typeface="Arial" pitchFamily="34" charset="0"/>
            </a:endParaRPr>
          </a:p>
        </p:txBody>
      </p:sp>
      <p:pic>
        <p:nvPicPr>
          <p:cNvPr id="4" name="Picture Placeholder 3" descr="For more information about this image, search for 70 in MindTap or go to page 70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52973" y="1352283"/>
            <a:ext cx="7098859" cy="4658998"/>
          </a:xfrm>
          <a:prstGeom prst="rect">
            <a:avLst/>
          </a:prstGeom>
        </p:spPr>
      </p:pic>
      <p:sp>
        <p:nvSpPr>
          <p:cNvPr id="7" name="Text Placeholder 6"/>
          <p:cNvSpPr>
            <a:spLocks noGrp="1"/>
          </p:cNvSpPr>
          <p:nvPr>
            <p:ph type="body" sz="quarter" idx="11"/>
          </p:nvPr>
        </p:nvSpPr>
        <p:spPr>
          <a:xfrm>
            <a:off x="7532072" y="4618495"/>
            <a:ext cx="4320952" cy="1392786"/>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3.19</a:t>
            </a:r>
            <a:r>
              <a:rPr lang="en-US" sz="2400" dirty="0">
                <a:latin typeface="Arial" pitchFamily="34" charset="0"/>
                <a:cs typeface="Arial" pitchFamily="34" charset="0"/>
              </a:rPr>
              <a:t> Interior hall of the rock-cut tomb of </a:t>
            </a:r>
            <a:r>
              <a:rPr lang="en-US" sz="2400" dirty="0" err="1">
                <a:latin typeface="Arial" pitchFamily="34" charset="0"/>
                <a:cs typeface="Arial" pitchFamily="34" charset="0"/>
              </a:rPr>
              <a:t>Amenemhet</a:t>
            </a:r>
            <a:r>
              <a:rPr lang="en-US" sz="2400" dirty="0">
                <a:latin typeface="Arial" pitchFamily="34" charset="0"/>
                <a:cs typeface="Arial" pitchFamily="34" charset="0"/>
              </a:rPr>
              <a:t> (tomb 2), </a:t>
            </a:r>
            <a:r>
              <a:rPr lang="en-US" sz="2400" dirty="0" err="1">
                <a:latin typeface="Arial" pitchFamily="34" charset="0"/>
                <a:cs typeface="Arial" pitchFamily="34" charset="0"/>
              </a:rPr>
              <a:t>Beni</a:t>
            </a:r>
            <a:r>
              <a:rPr lang="en-US" sz="2400" dirty="0">
                <a:latin typeface="Arial" pitchFamily="34" charset="0"/>
                <a:cs typeface="Arial" pitchFamily="34" charset="0"/>
              </a:rPr>
              <a:t> </a:t>
            </a:r>
            <a:r>
              <a:rPr lang="en-US" sz="2400" dirty="0" err="1">
                <a:latin typeface="Arial" pitchFamily="34" charset="0"/>
                <a:cs typeface="Arial" pitchFamily="34" charset="0"/>
              </a:rPr>
              <a:t>Hasan</a:t>
            </a:r>
            <a:r>
              <a:rPr lang="en-US" sz="2400" dirty="0">
                <a:latin typeface="Arial" pitchFamily="34" charset="0"/>
                <a:cs typeface="Arial" pitchFamily="34" charset="0"/>
              </a:rPr>
              <a:t>, Egypt, 12th Dynasty, ca. 1900–1880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351482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MAP 3.1</a:t>
            </a:r>
            <a:endParaRPr lang="en-US" sz="3600" dirty="0">
              <a:latin typeface="Arial" pitchFamily="34" charset="0"/>
              <a:cs typeface="Arial" pitchFamily="34" charset="0"/>
            </a:endParaRPr>
          </a:p>
        </p:txBody>
      </p:sp>
      <p:pic>
        <p:nvPicPr>
          <p:cNvPr id="4" name="Picture Placeholder 3" descr="A map shows the extent of the New Kingdom between 1550 and 1070 B C E in New Egypt and its important sites. New Kingdom included present-day Israel, eastern Egypt and Sudan, and western Jordan. Upper Egypt was in present-day southeastern Egypt, while Lower Egypt was in present-day northeastern Egypt. Nubia was to the south of Upper Egypt and Faiyum was in Lower Egypt. The sites in Upper Egypt along the River Nile are Abu Simbel, Aswan, Edfu, Hierakonpolis, Luxor, Karnak, Thebes, Deir el-Bahri, and Abydos. The sites in Lower Egypt were Rosetta, Alexandria, Naukratis, Heliopolis, Gizeh, Saqqra, Memphis, Dashur, Ghurab, Beni Hasan, and Akhetaton. The regions Kawa and Punt were to the south of Nubia."/>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427872" y="1023104"/>
            <a:ext cx="4382244" cy="5185587"/>
          </a:xfrm>
          <a:prstGeom prst="rect">
            <a:avLst/>
          </a:prstGeom>
        </p:spPr>
      </p:pic>
      <p:sp>
        <p:nvSpPr>
          <p:cNvPr id="7" name="Text Placeholder 6"/>
          <p:cNvSpPr>
            <a:spLocks noGrp="1"/>
          </p:cNvSpPr>
          <p:nvPr>
            <p:ph type="body" sz="quarter" idx="11"/>
          </p:nvPr>
        </p:nvSpPr>
        <p:spPr>
          <a:xfrm>
            <a:off x="7078900" y="5912603"/>
            <a:ext cx="4360141" cy="296088"/>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a:t>
            </a:r>
            <a:r>
              <a:rPr lang="en-US" sz="2400" dirty="0">
                <a:latin typeface="Arial" pitchFamily="34" charset="0"/>
                <a:cs typeface="Arial" pitchFamily="34" charset="0"/>
              </a:rPr>
              <a:t> Ancient Egypt.</a:t>
            </a:r>
          </a:p>
        </p:txBody>
      </p:sp>
    </p:spTree>
    <p:extLst>
      <p:ext uri="{BB962C8B-B14F-4D97-AF65-F5344CB8AC3E}">
        <p14:creationId xmlns:p14="http://schemas.microsoft.com/office/powerpoint/2010/main" val="2991582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3.20</a:t>
            </a:r>
            <a:endParaRPr lang="en-US" sz="3600" dirty="0">
              <a:latin typeface="Arial" pitchFamily="34" charset="0"/>
              <a:cs typeface="Arial" pitchFamily="34" charset="0"/>
            </a:endParaRPr>
          </a:p>
        </p:txBody>
      </p:sp>
      <p:pic>
        <p:nvPicPr>
          <p:cNvPr id="4" name="Picture Placeholder 3" descr="For more information about this image, search for 71 in MindTap or go to page 71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21559" y="2453023"/>
            <a:ext cx="7897186" cy="3093255"/>
          </a:xfrm>
          <a:prstGeom prst="rect">
            <a:avLst/>
          </a:prstGeom>
        </p:spPr>
      </p:pic>
      <p:sp>
        <p:nvSpPr>
          <p:cNvPr id="7" name="Text Placeholder 6"/>
          <p:cNvSpPr>
            <a:spLocks noGrp="1"/>
          </p:cNvSpPr>
          <p:nvPr>
            <p:ph type="body" sz="quarter" idx="11"/>
          </p:nvPr>
        </p:nvSpPr>
        <p:spPr>
          <a:xfrm>
            <a:off x="8415159" y="3781586"/>
            <a:ext cx="3591655" cy="176469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3.20</a:t>
            </a:r>
            <a:r>
              <a:rPr lang="en-US" sz="2400" dirty="0">
                <a:latin typeface="Arial" pitchFamily="34" charset="0"/>
                <a:cs typeface="Arial" pitchFamily="34" charset="0"/>
              </a:rPr>
              <a:t> Mortuary temple of Hatshepsut (looking southwest), </a:t>
            </a:r>
            <a:r>
              <a:rPr lang="en-US" sz="2400" dirty="0" err="1">
                <a:latin typeface="Arial" pitchFamily="34" charset="0"/>
                <a:cs typeface="Arial" pitchFamily="34" charset="0"/>
              </a:rPr>
              <a:t>Deir</a:t>
            </a:r>
            <a:r>
              <a:rPr lang="en-US" sz="2400" dirty="0">
                <a:latin typeface="Arial" pitchFamily="34" charset="0"/>
                <a:cs typeface="Arial" pitchFamily="34" charset="0"/>
              </a:rPr>
              <a:t> el-</a:t>
            </a:r>
            <a:r>
              <a:rPr lang="en-US" sz="2400" dirty="0" err="1">
                <a:latin typeface="Arial" pitchFamily="34" charset="0"/>
                <a:cs typeface="Arial" pitchFamily="34" charset="0"/>
              </a:rPr>
              <a:t>Bahri</a:t>
            </a:r>
            <a:r>
              <a:rPr lang="en-US" sz="2400" dirty="0">
                <a:latin typeface="Arial" pitchFamily="34" charset="0"/>
                <a:cs typeface="Arial" pitchFamily="34" charset="0"/>
              </a:rPr>
              <a:t>, Egypt, 18th Dynasty, ca. 1473–1458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3109504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3.21</a:t>
            </a:r>
            <a:endParaRPr lang="en-US" sz="3600" dirty="0">
              <a:latin typeface="Arial" pitchFamily="34" charset="0"/>
              <a:cs typeface="Arial" pitchFamily="34" charset="0"/>
            </a:endParaRPr>
          </a:p>
        </p:txBody>
      </p:sp>
      <p:pic>
        <p:nvPicPr>
          <p:cNvPr id="4" name="Picture Placeholder 3" descr="For more information about this image, search for 72 in MindTap or go to page 72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634791" y="1033936"/>
            <a:ext cx="2823727" cy="5130981"/>
          </a:xfrm>
          <a:prstGeom prst="rect">
            <a:avLst/>
          </a:prstGeom>
        </p:spPr>
      </p:pic>
      <p:sp>
        <p:nvSpPr>
          <p:cNvPr id="7" name="Text Placeholder 6"/>
          <p:cNvSpPr>
            <a:spLocks noGrp="1"/>
          </p:cNvSpPr>
          <p:nvPr>
            <p:ph type="body" sz="quarter" idx="11"/>
          </p:nvPr>
        </p:nvSpPr>
        <p:spPr>
          <a:xfrm>
            <a:off x="5772149" y="4401519"/>
            <a:ext cx="5458343" cy="1763398"/>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3.21</a:t>
            </a:r>
            <a:r>
              <a:rPr lang="en-US" sz="2400" dirty="0">
                <a:latin typeface="Arial" pitchFamily="34" charset="0"/>
                <a:cs typeface="Arial" pitchFamily="34" charset="0"/>
              </a:rPr>
              <a:t> Hatshepsut with offering jars, from the upper court of her mortuary temple, </a:t>
            </a:r>
            <a:r>
              <a:rPr lang="en-US" sz="2400" dirty="0" err="1">
                <a:latin typeface="Arial" pitchFamily="34" charset="0"/>
                <a:cs typeface="Arial" pitchFamily="34" charset="0"/>
              </a:rPr>
              <a:t>Deir</a:t>
            </a:r>
            <a:r>
              <a:rPr lang="en-US" sz="2400" dirty="0">
                <a:latin typeface="Arial" pitchFamily="34" charset="0"/>
                <a:cs typeface="Arial" pitchFamily="34" charset="0"/>
              </a:rPr>
              <a:t> el-</a:t>
            </a:r>
            <a:r>
              <a:rPr lang="en-US" sz="2400" dirty="0" err="1">
                <a:latin typeface="Arial" pitchFamily="34" charset="0"/>
                <a:cs typeface="Arial" pitchFamily="34" charset="0"/>
              </a:rPr>
              <a:t>Bahri</a:t>
            </a:r>
            <a:r>
              <a:rPr lang="en-US" sz="2400" dirty="0">
                <a:latin typeface="Arial" pitchFamily="34" charset="0"/>
                <a:cs typeface="Arial" pitchFamily="34" charset="0"/>
              </a:rPr>
              <a:t>, Egypt, 18th Dynasty, ca. 1473–1458 </a:t>
            </a:r>
            <a:r>
              <a:rPr lang="en-US" sz="2400" cap="small" dirty="0" err="1">
                <a:latin typeface="Arial" pitchFamily="34" charset="0"/>
                <a:cs typeface="Arial" pitchFamily="34" charset="0"/>
              </a:rPr>
              <a:t>bce</a:t>
            </a:r>
            <a:r>
              <a:rPr lang="en-US" sz="2400" dirty="0">
                <a:latin typeface="Arial" pitchFamily="34" charset="0"/>
                <a:cs typeface="Arial" pitchFamily="34" charset="0"/>
              </a:rPr>
              <a:t>. Red granite, 8' 6" high. Metropolitan Museum of Art, New York.</a:t>
            </a:r>
          </a:p>
        </p:txBody>
      </p:sp>
    </p:spTree>
    <p:extLst>
      <p:ext uri="{BB962C8B-B14F-4D97-AF65-F5344CB8AC3E}">
        <p14:creationId xmlns:p14="http://schemas.microsoft.com/office/powerpoint/2010/main" val="189660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3.22</a:t>
            </a:r>
            <a:endParaRPr lang="en-US" sz="3600" dirty="0">
              <a:latin typeface="Arial" pitchFamily="34" charset="0"/>
              <a:cs typeface="Arial" pitchFamily="34" charset="0"/>
            </a:endParaRPr>
          </a:p>
        </p:txBody>
      </p:sp>
      <p:pic>
        <p:nvPicPr>
          <p:cNvPr id="4" name="Picture Placeholder 3" descr="For more information about this image, search for 73 in MindTap or go to page 73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876855" y="1033936"/>
            <a:ext cx="8438289" cy="3883106"/>
          </a:xfrm>
          <a:prstGeom prst="rect">
            <a:avLst/>
          </a:prstGeom>
        </p:spPr>
      </p:pic>
      <p:sp>
        <p:nvSpPr>
          <p:cNvPr id="7" name="Text Placeholder 6"/>
          <p:cNvSpPr>
            <a:spLocks noGrp="1"/>
          </p:cNvSpPr>
          <p:nvPr>
            <p:ph type="body" sz="quarter" idx="11"/>
          </p:nvPr>
        </p:nvSpPr>
        <p:spPr>
          <a:xfrm>
            <a:off x="2700566" y="5029200"/>
            <a:ext cx="6790866" cy="1206056"/>
          </a:xfrm>
          <a:noFill/>
          <a:ln>
            <a:noFill/>
          </a:ln>
        </p:spPr>
        <p:txBody>
          <a:bodyPr vert="horz" wrap="square" lIns="0" tIns="0" rIns="0" bIns="0" numCol="1" anchor="t" anchorCtr="0" compatLnSpc="1">
            <a:prstTxWarp prst="textNoShape">
              <a:avLst/>
            </a:prstTxWarp>
          </a:bodyPr>
          <a:lstStyle/>
          <a:p>
            <a:r>
              <a:rPr lang="en-US" sz="2000" b="1" dirty="0">
                <a:latin typeface="Arial" pitchFamily="34" charset="0"/>
                <a:cs typeface="Arial" pitchFamily="34" charset="0"/>
              </a:rPr>
              <a:t>3.22</a:t>
            </a:r>
            <a:r>
              <a:rPr lang="en-US" sz="2000" dirty="0">
                <a:latin typeface="Arial" pitchFamily="34" charset="0"/>
                <a:cs typeface="Arial" pitchFamily="34" charset="0"/>
              </a:rPr>
              <a:t> King and queen of Punt and attendants, relief from the mortuary temple of Hatshepsut, </a:t>
            </a:r>
            <a:r>
              <a:rPr lang="en-US" sz="2000" dirty="0" err="1">
                <a:latin typeface="Arial" pitchFamily="34" charset="0"/>
                <a:cs typeface="Arial" pitchFamily="34" charset="0"/>
              </a:rPr>
              <a:t>Deir</a:t>
            </a:r>
            <a:r>
              <a:rPr lang="en-US" sz="2000" dirty="0">
                <a:latin typeface="Arial" pitchFamily="34" charset="0"/>
                <a:cs typeface="Arial" pitchFamily="34" charset="0"/>
              </a:rPr>
              <a:t> el-</a:t>
            </a:r>
            <a:r>
              <a:rPr lang="en-US" sz="2000" dirty="0" err="1">
                <a:latin typeface="Arial" pitchFamily="34" charset="0"/>
                <a:cs typeface="Arial" pitchFamily="34" charset="0"/>
              </a:rPr>
              <a:t>Bahri</a:t>
            </a:r>
            <a:r>
              <a:rPr lang="en-US" sz="2000" dirty="0">
                <a:latin typeface="Arial" pitchFamily="34" charset="0"/>
                <a:cs typeface="Arial" pitchFamily="34" charset="0"/>
              </a:rPr>
              <a:t>, Egypt, 18th Dynasty, ca. 1473–1458 </a:t>
            </a:r>
            <a:r>
              <a:rPr lang="en-US" sz="2000" cap="small" dirty="0" err="1">
                <a:latin typeface="Arial" pitchFamily="34" charset="0"/>
                <a:cs typeface="Arial" pitchFamily="34" charset="0"/>
              </a:rPr>
              <a:t>bce</a:t>
            </a:r>
            <a:r>
              <a:rPr lang="en-US" sz="2000" dirty="0">
                <a:latin typeface="Arial" pitchFamily="34" charset="0"/>
                <a:cs typeface="Arial" pitchFamily="34" charset="0"/>
              </a:rPr>
              <a:t>. Painted limestone, 1' 3" high. Egyptian Museum, Cairo.</a:t>
            </a:r>
          </a:p>
        </p:txBody>
      </p:sp>
    </p:spTree>
    <p:extLst>
      <p:ext uri="{BB962C8B-B14F-4D97-AF65-F5344CB8AC3E}">
        <p14:creationId xmlns:p14="http://schemas.microsoft.com/office/powerpoint/2010/main" val="1562768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3.23</a:t>
            </a:r>
            <a:endParaRPr lang="en-US" sz="3600" dirty="0">
              <a:latin typeface="Arial" pitchFamily="34" charset="0"/>
              <a:cs typeface="Arial" pitchFamily="34" charset="0"/>
            </a:endParaRPr>
          </a:p>
        </p:txBody>
      </p:sp>
      <p:pic>
        <p:nvPicPr>
          <p:cNvPr id="8" name="Picture Placeholder 7" descr="For more information about this image, search for 73 in MindTap or go to page 73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30497" y="2001162"/>
            <a:ext cx="6894470" cy="3353114"/>
          </a:xfrm>
          <a:prstGeom prst="rect">
            <a:avLst/>
          </a:prstGeom>
        </p:spPr>
      </p:pic>
      <p:sp>
        <p:nvSpPr>
          <p:cNvPr id="7" name="Text Placeholder 6"/>
          <p:cNvSpPr>
            <a:spLocks noGrp="1"/>
          </p:cNvSpPr>
          <p:nvPr>
            <p:ph type="body" sz="quarter" idx="11"/>
          </p:nvPr>
        </p:nvSpPr>
        <p:spPr>
          <a:xfrm>
            <a:off x="7471519" y="3959817"/>
            <a:ext cx="4498472" cy="1394071"/>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3.23</a:t>
            </a:r>
            <a:r>
              <a:rPr lang="en-US" sz="2400" dirty="0">
                <a:latin typeface="Arial" pitchFamily="34" charset="0"/>
                <a:cs typeface="Arial" pitchFamily="34" charset="0"/>
              </a:rPr>
              <a:t> Facade of the temple of Ramses II, Abu Simbel, Egypt, 19th Dynasty, ca. 1290–1224 </a:t>
            </a:r>
            <a:r>
              <a:rPr lang="en-US" sz="2400" cap="small" dirty="0" err="1">
                <a:latin typeface="Arial" pitchFamily="34" charset="0"/>
                <a:cs typeface="Arial" pitchFamily="34" charset="0"/>
              </a:rPr>
              <a:t>bce</a:t>
            </a:r>
            <a:r>
              <a:rPr lang="en-US" sz="2400" dirty="0">
                <a:latin typeface="Arial" pitchFamily="34" charset="0"/>
                <a:cs typeface="Arial" pitchFamily="34" charset="0"/>
              </a:rPr>
              <a:t>. Sandstone, colossi 65' high.</a:t>
            </a:r>
          </a:p>
        </p:txBody>
      </p:sp>
    </p:spTree>
    <p:extLst>
      <p:ext uri="{BB962C8B-B14F-4D97-AF65-F5344CB8AC3E}">
        <p14:creationId xmlns:p14="http://schemas.microsoft.com/office/powerpoint/2010/main" val="479916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3.23A</a:t>
            </a:r>
            <a:endParaRPr lang="en-US" sz="3600" dirty="0">
              <a:latin typeface="Arial" pitchFamily="34" charset="0"/>
              <a:cs typeface="Arial" pitchFamily="34" charset="0"/>
            </a:endParaRPr>
          </a:p>
        </p:txBody>
      </p:sp>
      <p:pic>
        <p:nvPicPr>
          <p:cNvPr id="4" name="Picture Placeholder 3" descr="For more information about this image, search for 74 in MindTap or go to page 74 of your book. This is a Bonus Image, so most of the information is available only in MindTap."/>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374649" y="1033936"/>
            <a:ext cx="3375606" cy="5075733"/>
          </a:xfrm>
          <a:prstGeom prst="rect">
            <a:avLst/>
          </a:prstGeom>
        </p:spPr>
      </p:pic>
      <p:sp>
        <p:nvSpPr>
          <p:cNvPr id="7" name="Text Placeholder 6"/>
          <p:cNvSpPr>
            <a:spLocks noGrp="1"/>
          </p:cNvSpPr>
          <p:nvPr>
            <p:ph type="body" sz="quarter" idx="11"/>
          </p:nvPr>
        </p:nvSpPr>
        <p:spPr>
          <a:xfrm>
            <a:off x="6096000" y="4641741"/>
            <a:ext cx="4742700" cy="1405933"/>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3.23A</a:t>
            </a:r>
            <a:r>
              <a:rPr lang="en-US" sz="2400" dirty="0">
                <a:latin typeface="Arial" pitchFamily="34" charset="0"/>
                <a:cs typeface="Arial" pitchFamily="34" charset="0"/>
              </a:rPr>
              <a:t> Interior of the temple of Ramses II, Abu Simbel, Egypt, 19th Dynasty, ca. 1290–1224 </a:t>
            </a:r>
            <a:r>
              <a:rPr lang="en-US" sz="2400" cap="small" dirty="0" err="1">
                <a:latin typeface="Arial" pitchFamily="34" charset="0"/>
                <a:cs typeface="Arial" pitchFamily="34" charset="0"/>
              </a:rPr>
              <a:t>bce</a:t>
            </a:r>
            <a:r>
              <a:rPr lang="en-US" sz="2400" cap="small" dirty="0">
                <a:latin typeface="Arial" pitchFamily="34" charset="0"/>
                <a:cs typeface="Arial" pitchFamily="34" charset="0"/>
              </a:rPr>
              <a:t>. </a:t>
            </a:r>
            <a:r>
              <a:rPr lang="en-US" sz="2400" dirty="0">
                <a:latin typeface="Arial" pitchFamily="34" charset="0"/>
                <a:cs typeface="Arial" pitchFamily="34" charset="0"/>
              </a:rPr>
              <a:t>Sandstone, pillar statues 32' high.</a:t>
            </a:r>
          </a:p>
        </p:txBody>
      </p:sp>
    </p:spTree>
    <p:extLst>
      <p:ext uri="{BB962C8B-B14F-4D97-AF65-F5344CB8AC3E}">
        <p14:creationId xmlns:p14="http://schemas.microsoft.com/office/powerpoint/2010/main" val="3210896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3.24</a:t>
            </a:r>
            <a:endParaRPr lang="en-US" sz="3600" dirty="0">
              <a:latin typeface="Arial" pitchFamily="34" charset="0"/>
              <a:cs typeface="Arial" pitchFamily="34" charset="0"/>
            </a:endParaRPr>
          </a:p>
        </p:txBody>
      </p:sp>
      <p:pic>
        <p:nvPicPr>
          <p:cNvPr id="4" name="Picture Placeholder 3" descr="For more information about this image, search for 74 in MindTap or go to page 74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21601" y="1914042"/>
            <a:ext cx="6817634" cy="3804044"/>
          </a:xfrm>
          <a:prstGeom prst="rect">
            <a:avLst/>
          </a:prstGeom>
        </p:spPr>
      </p:pic>
      <p:sp>
        <p:nvSpPr>
          <p:cNvPr id="7" name="Text Placeholder 6"/>
          <p:cNvSpPr>
            <a:spLocks noGrp="1"/>
          </p:cNvSpPr>
          <p:nvPr>
            <p:ph type="body" sz="quarter" idx="11"/>
          </p:nvPr>
        </p:nvSpPr>
        <p:spPr>
          <a:xfrm>
            <a:off x="7403073" y="3952067"/>
            <a:ext cx="4665483" cy="1766017"/>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3.24</a:t>
            </a:r>
            <a:r>
              <a:rPr lang="en-US" sz="2400" dirty="0">
                <a:latin typeface="Arial" pitchFamily="34" charset="0"/>
                <a:cs typeface="Arial" pitchFamily="34" charset="0"/>
              </a:rPr>
              <a:t> Restored view of the temple of Amen-Re (looking southeast), Karnak, Egypt, major construction 15th–13th centuries </a:t>
            </a:r>
            <a:r>
              <a:rPr lang="en-US" sz="2400" cap="small" dirty="0" err="1">
                <a:latin typeface="Arial" pitchFamily="34" charset="0"/>
                <a:cs typeface="Arial" pitchFamily="34" charset="0"/>
              </a:rPr>
              <a:t>bce</a:t>
            </a:r>
            <a:r>
              <a:rPr lang="en-US" sz="2400" dirty="0">
                <a:latin typeface="Arial" pitchFamily="34" charset="0"/>
                <a:cs typeface="Arial" pitchFamily="34" charset="0"/>
              </a:rPr>
              <a:t> (Jean Claude </a:t>
            </a:r>
            <a:r>
              <a:rPr lang="en-US" sz="2400" dirty="0" err="1">
                <a:latin typeface="Arial" pitchFamily="34" charset="0"/>
                <a:cs typeface="Arial" pitchFamily="34" charset="0"/>
              </a:rPr>
              <a:t>Golvin</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4123026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3.24A</a:t>
            </a:r>
            <a:endParaRPr lang="en-US" sz="3600" dirty="0">
              <a:latin typeface="Arial" pitchFamily="34" charset="0"/>
              <a:cs typeface="Arial" pitchFamily="34" charset="0"/>
            </a:endParaRPr>
          </a:p>
        </p:txBody>
      </p:sp>
      <p:pic>
        <p:nvPicPr>
          <p:cNvPr id="5" name="Picture Placeholder 4" descr="For more information about this image, search for 74 in MindTap or go to page 74 of your book. This is a Bonus Image, so most of the information is available only in MindTap."/>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280380" y="1391938"/>
            <a:ext cx="7169998" cy="4602042"/>
          </a:xfrm>
          <a:prstGeom prst="rect">
            <a:avLst/>
          </a:prstGeom>
        </p:spPr>
      </p:pic>
      <p:sp>
        <p:nvSpPr>
          <p:cNvPr id="7" name="Text Placeholder 6"/>
          <p:cNvSpPr>
            <a:spLocks noGrp="1"/>
          </p:cNvSpPr>
          <p:nvPr>
            <p:ph type="body" sz="quarter" idx="11"/>
          </p:nvPr>
        </p:nvSpPr>
        <p:spPr>
          <a:xfrm>
            <a:off x="7680235" y="4231036"/>
            <a:ext cx="4328455" cy="1762943"/>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3.24A</a:t>
            </a:r>
            <a:r>
              <a:rPr lang="en-US" sz="2400" dirty="0">
                <a:latin typeface="Arial" pitchFamily="34" charset="0"/>
                <a:cs typeface="Arial" pitchFamily="34" charset="0"/>
              </a:rPr>
              <a:t> Aerial view of the temple of Amen-Re, </a:t>
            </a:r>
            <a:r>
              <a:rPr lang="en-US" sz="2400" dirty="0" err="1">
                <a:latin typeface="Arial" pitchFamily="34" charset="0"/>
                <a:cs typeface="Arial" pitchFamily="34" charset="0"/>
              </a:rPr>
              <a:t>Mut</a:t>
            </a:r>
            <a:r>
              <a:rPr lang="en-US" sz="2400" dirty="0">
                <a:latin typeface="Arial" pitchFamily="34" charset="0"/>
                <a:cs typeface="Arial" pitchFamily="34" charset="0"/>
              </a:rPr>
              <a:t>, and </a:t>
            </a:r>
            <a:r>
              <a:rPr lang="en-US" sz="2400" dirty="0" err="1">
                <a:latin typeface="Arial" pitchFamily="34" charset="0"/>
                <a:cs typeface="Arial" pitchFamily="34" charset="0"/>
              </a:rPr>
              <a:t>Khonsu</a:t>
            </a:r>
            <a:r>
              <a:rPr lang="en-US" sz="2400" dirty="0">
                <a:latin typeface="Arial" pitchFamily="34" charset="0"/>
                <a:cs typeface="Arial" pitchFamily="34" charset="0"/>
              </a:rPr>
              <a:t> (looking east), Luxor, Egypt, 18th and 19th Dynasties, begun early 14th century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1259988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3.25</a:t>
            </a:r>
            <a:endParaRPr lang="en-US" sz="3600" dirty="0">
              <a:latin typeface="Arial" pitchFamily="34" charset="0"/>
              <a:cs typeface="Arial" pitchFamily="34" charset="0"/>
            </a:endParaRPr>
          </a:p>
        </p:txBody>
      </p:sp>
      <p:pic>
        <p:nvPicPr>
          <p:cNvPr id="4" name="Picture Placeholder 3" descr="For more information about this image, search for 75 in MindTap or go to page 75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06312" y="1646114"/>
            <a:ext cx="7098820" cy="4485358"/>
          </a:xfrm>
          <a:prstGeom prst="rect">
            <a:avLst/>
          </a:prstGeom>
        </p:spPr>
      </p:pic>
      <p:sp>
        <p:nvSpPr>
          <p:cNvPr id="7" name="Text Placeholder 6"/>
          <p:cNvSpPr>
            <a:spLocks noGrp="1"/>
          </p:cNvSpPr>
          <p:nvPr>
            <p:ph type="body" sz="quarter" idx="11"/>
          </p:nvPr>
        </p:nvSpPr>
        <p:spPr>
          <a:xfrm>
            <a:off x="7623298" y="4362772"/>
            <a:ext cx="4440950" cy="1768699"/>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3.25</a:t>
            </a:r>
            <a:r>
              <a:rPr lang="en-US" sz="2400" dirty="0">
                <a:latin typeface="Arial" pitchFamily="34" charset="0"/>
                <a:cs typeface="Arial" pitchFamily="34" charset="0"/>
              </a:rPr>
              <a:t> Model of the hypostyle hall, temple of Amen-Re, </a:t>
            </a:r>
            <a:r>
              <a:rPr lang="en-US" sz="2400" dirty="0" err="1">
                <a:latin typeface="Arial" pitchFamily="34" charset="0"/>
                <a:cs typeface="Arial" pitchFamily="34" charset="0"/>
              </a:rPr>
              <a:t>Karnak</a:t>
            </a:r>
            <a:r>
              <a:rPr lang="en-US" sz="2400" dirty="0">
                <a:latin typeface="Arial" pitchFamily="34" charset="0"/>
                <a:cs typeface="Arial" pitchFamily="34" charset="0"/>
              </a:rPr>
              <a:t>, Egypt, 19th Dynasty, ca. 1290–1224 </a:t>
            </a:r>
            <a:r>
              <a:rPr lang="en-US" sz="2400" cap="small" dirty="0" err="1">
                <a:latin typeface="Arial" pitchFamily="34" charset="0"/>
                <a:cs typeface="Arial" pitchFamily="34" charset="0"/>
              </a:rPr>
              <a:t>bce</a:t>
            </a:r>
            <a:r>
              <a:rPr lang="en-US" sz="2400" dirty="0">
                <a:latin typeface="Arial" pitchFamily="34" charset="0"/>
                <a:cs typeface="Arial" pitchFamily="34" charset="0"/>
              </a:rPr>
              <a:t>. Metropolitan Museum of Art, New York.</a:t>
            </a:r>
          </a:p>
        </p:txBody>
      </p:sp>
    </p:spTree>
    <p:extLst>
      <p:ext uri="{BB962C8B-B14F-4D97-AF65-F5344CB8AC3E}">
        <p14:creationId xmlns:p14="http://schemas.microsoft.com/office/powerpoint/2010/main" val="1736632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3.26</a:t>
            </a:r>
            <a:endParaRPr lang="en-US" sz="3600" dirty="0">
              <a:latin typeface="Arial" pitchFamily="34" charset="0"/>
              <a:cs typeface="Arial" pitchFamily="34" charset="0"/>
            </a:endParaRPr>
          </a:p>
        </p:txBody>
      </p:sp>
      <p:pic>
        <p:nvPicPr>
          <p:cNvPr id="4" name="Picture Placeholder 3" descr="For more information about this image, search for 75 in MindTap or go to page 75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542392" y="1033936"/>
            <a:ext cx="3357283" cy="5057394"/>
          </a:xfrm>
          <a:prstGeom prst="rect">
            <a:avLst/>
          </a:prstGeom>
        </p:spPr>
      </p:pic>
      <p:sp>
        <p:nvSpPr>
          <p:cNvPr id="7" name="Text Placeholder 6"/>
          <p:cNvSpPr>
            <a:spLocks noGrp="1"/>
          </p:cNvSpPr>
          <p:nvPr>
            <p:ph type="body" sz="quarter" idx="11"/>
          </p:nvPr>
        </p:nvSpPr>
        <p:spPr>
          <a:xfrm>
            <a:off x="6292327" y="4695985"/>
            <a:ext cx="4685238" cy="139534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3.26</a:t>
            </a:r>
            <a:r>
              <a:rPr lang="en-US" sz="2400" dirty="0">
                <a:latin typeface="Arial" pitchFamily="34" charset="0"/>
                <a:cs typeface="Arial" pitchFamily="34" charset="0"/>
              </a:rPr>
              <a:t> Columns and clerestory of the hypostyle hall of the temple of Amen-Re, </a:t>
            </a:r>
            <a:r>
              <a:rPr lang="en-US" sz="2400" dirty="0" err="1">
                <a:latin typeface="Arial" pitchFamily="34" charset="0"/>
                <a:cs typeface="Arial" pitchFamily="34" charset="0"/>
              </a:rPr>
              <a:t>Karnak</a:t>
            </a:r>
            <a:r>
              <a:rPr lang="en-US" sz="2400" dirty="0">
                <a:latin typeface="Arial" pitchFamily="34" charset="0"/>
                <a:cs typeface="Arial" pitchFamily="34" charset="0"/>
              </a:rPr>
              <a:t>, Egypt, 19th Dynasty, ca. 1290–1224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61208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3.27</a:t>
            </a:r>
            <a:endParaRPr lang="en-US" sz="3600" dirty="0">
              <a:latin typeface="Arial" pitchFamily="34" charset="0"/>
              <a:cs typeface="Arial" pitchFamily="34" charset="0"/>
            </a:endParaRPr>
          </a:p>
        </p:txBody>
      </p:sp>
      <p:pic>
        <p:nvPicPr>
          <p:cNvPr id="5" name="Picture Placeholder 4" descr="For more information about this image, search for 76 in MindTap or go to page 76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412325" y="1033936"/>
            <a:ext cx="4326923" cy="5112370"/>
          </a:xfrm>
          <a:prstGeom prst="rect">
            <a:avLst/>
          </a:prstGeom>
        </p:spPr>
      </p:pic>
      <p:sp>
        <p:nvSpPr>
          <p:cNvPr id="7" name="Text Placeholder 6"/>
          <p:cNvSpPr>
            <a:spLocks noGrp="1"/>
          </p:cNvSpPr>
          <p:nvPr>
            <p:ph type="body" sz="quarter" idx="11"/>
          </p:nvPr>
        </p:nvSpPr>
        <p:spPr>
          <a:xfrm>
            <a:off x="6043605" y="4378270"/>
            <a:ext cx="5249914" cy="176803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3.27</a:t>
            </a:r>
            <a:r>
              <a:rPr lang="en-US" sz="2400" dirty="0">
                <a:latin typeface="Arial" pitchFamily="34" charset="0"/>
                <a:cs typeface="Arial" pitchFamily="34" charset="0"/>
              </a:rPr>
              <a:t> </a:t>
            </a:r>
            <a:r>
              <a:rPr lang="en-US" sz="2400" dirty="0" err="1">
                <a:latin typeface="Arial" pitchFamily="34" charset="0"/>
                <a:cs typeface="Arial" pitchFamily="34" charset="0"/>
              </a:rPr>
              <a:t>Senenmut</a:t>
            </a:r>
            <a:r>
              <a:rPr lang="en-US" sz="2400" dirty="0">
                <a:latin typeface="Arial" pitchFamily="34" charset="0"/>
                <a:cs typeface="Arial" pitchFamily="34" charset="0"/>
              </a:rPr>
              <a:t> with Princess </a:t>
            </a:r>
            <a:r>
              <a:rPr lang="en-US" sz="2400" dirty="0" err="1">
                <a:latin typeface="Arial" pitchFamily="34" charset="0"/>
                <a:cs typeface="Arial" pitchFamily="34" charset="0"/>
              </a:rPr>
              <a:t>Nefrura</a:t>
            </a:r>
            <a:r>
              <a:rPr lang="en-US" sz="2400" dirty="0">
                <a:latin typeface="Arial" pitchFamily="34" charset="0"/>
                <a:cs typeface="Arial" pitchFamily="34" charset="0"/>
              </a:rPr>
              <a:t>, from Thebes, Egypt, 18th Dynasty, ca. 1470–1460 </a:t>
            </a:r>
            <a:r>
              <a:rPr lang="en-US" sz="2400" cap="small" dirty="0" err="1">
                <a:latin typeface="Arial" pitchFamily="34" charset="0"/>
                <a:cs typeface="Arial" pitchFamily="34" charset="0"/>
              </a:rPr>
              <a:t>bce</a:t>
            </a:r>
            <a:r>
              <a:rPr lang="en-US" sz="2400" dirty="0">
                <a:latin typeface="Arial" pitchFamily="34" charset="0"/>
                <a:cs typeface="Arial" pitchFamily="34" charset="0"/>
              </a:rPr>
              <a:t>. Granite, 3' 1/2" high. </a:t>
            </a:r>
            <a:r>
              <a:rPr lang="en-US" sz="2400" dirty="0" err="1">
                <a:latin typeface="Arial" pitchFamily="34" charset="0"/>
                <a:cs typeface="Arial" pitchFamily="34" charset="0"/>
              </a:rPr>
              <a:t>Ägyptisches</a:t>
            </a:r>
            <a:r>
              <a:rPr lang="en-US" sz="2400" dirty="0">
                <a:latin typeface="Arial" pitchFamily="34" charset="0"/>
                <a:cs typeface="Arial" pitchFamily="34" charset="0"/>
              </a:rPr>
              <a:t> Museum, Staatliche </a:t>
            </a:r>
            <a:r>
              <a:rPr lang="en-US" sz="2400" dirty="0" err="1">
                <a:latin typeface="Arial" pitchFamily="34" charset="0"/>
                <a:cs typeface="Arial" pitchFamily="34" charset="0"/>
              </a:rPr>
              <a:t>Museen</a:t>
            </a:r>
            <a:r>
              <a:rPr lang="en-US" sz="2400" dirty="0">
                <a:latin typeface="Arial" pitchFamily="34" charset="0"/>
                <a:cs typeface="Arial" pitchFamily="34" charset="0"/>
              </a:rPr>
              <a:t> </a:t>
            </a:r>
            <a:r>
              <a:rPr lang="en-US" sz="2400" dirty="0" err="1">
                <a:latin typeface="Arial" pitchFamily="34" charset="0"/>
                <a:cs typeface="Arial" pitchFamily="34" charset="0"/>
              </a:rPr>
              <a:t>zu</a:t>
            </a:r>
            <a:r>
              <a:rPr lang="en-US" sz="2400" dirty="0">
                <a:latin typeface="Arial" pitchFamily="34" charset="0"/>
                <a:cs typeface="Arial" pitchFamily="34" charset="0"/>
              </a:rPr>
              <a:t> Berlin, Berlin.</a:t>
            </a:r>
          </a:p>
        </p:txBody>
      </p:sp>
    </p:spTree>
    <p:extLst>
      <p:ext uri="{BB962C8B-B14F-4D97-AF65-F5344CB8AC3E}">
        <p14:creationId xmlns:p14="http://schemas.microsoft.com/office/powerpoint/2010/main" val="409664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a:t>
            </a:r>
            <a:endParaRPr lang="en-US" sz="3600" dirty="0">
              <a:latin typeface="Arial" pitchFamily="34" charset="0"/>
              <a:cs typeface="Arial" pitchFamily="34" charset="0"/>
            </a:endParaRPr>
          </a:p>
        </p:txBody>
      </p:sp>
      <p:pic>
        <p:nvPicPr>
          <p:cNvPr id="5" name="Picture Placeholder 4" descr="For more information about this image, search for 56 in MindTap or go to page 56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669054" y="1100381"/>
            <a:ext cx="8853891" cy="3464052"/>
          </a:xfrm>
          <a:prstGeom prst="rect">
            <a:avLst/>
          </a:prstGeom>
        </p:spPr>
      </p:pic>
      <p:sp>
        <p:nvSpPr>
          <p:cNvPr id="7" name="Text Placeholder 6"/>
          <p:cNvSpPr>
            <a:spLocks noGrp="1"/>
          </p:cNvSpPr>
          <p:nvPr>
            <p:ph type="body" sz="quarter" idx="11"/>
          </p:nvPr>
        </p:nvSpPr>
        <p:spPr>
          <a:xfrm>
            <a:off x="2550064" y="4791513"/>
            <a:ext cx="7091869" cy="1278791"/>
          </a:xfrm>
          <a:noFill/>
          <a:ln>
            <a:noFill/>
          </a:ln>
        </p:spPr>
        <p:txBody>
          <a:bodyPr vert="horz" wrap="square" lIns="0" tIns="0" rIns="0" bIns="0" numCol="1" anchor="t" anchorCtr="0" compatLnSpc="1">
            <a:prstTxWarp prst="textNoShape">
              <a:avLst/>
            </a:prstTxWarp>
          </a:bodyPr>
          <a:lstStyle/>
          <a:p>
            <a:r>
              <a:rPr lang="en-US" sz="2000" b="1" dirty="0">
                <a:latin typeface="Arial" pitchFamily="34" charset="0"/>
                <a:cs typeface="Arial" pitchFamily="34" charset="0"/>
              </a:rPr>
              <a:t>3.1</a:t>
            </a:r>
            <a:r>
              <a:rPr lang="en-US" sz="2000" dirty="0">
                <a:latin typeface="Arial" pitchFamily="34" charset="0"/>
                <a:cs typeface="Arial" pitchFamily="34" charset="0"/>
              </a:rPr>
              <a:t> Judgment of </a:t>
            </a:r>
            <a:r>
              <a:rPr lang="en-US" sz="2000" dirty="0" err="1">
                <a:latin typeface="Arial" pitchFamily="34" charset="0"/>
                <a:cs typeface="Arial" pitchFamily="34" charset="0"/>
              </a:rPr>
              <a:t>Hunefer</a:t>
            </a:r>
            <a:r>
              <a:rPr lang="en-US" sz="2000" dirty="0">
                <a:latin typeface="Arial" pitchFamily="34" charset="0"/>
                <a:cs typeface="Arial" pitchFamily="34" charset="0"/>
              </a:rPr>
              <a:t>, detail of an illustrated </a:t>
            </a:r>
            <a:r>
              <a:rPr lang="en-US" sz="2000" i="1" dirty="0">
                <a:latin typeface="Arial" pitchFamily="34" charset="0"/>
                <a:cs typeface="Arial" pitchFamily="34" charset="0"/>
              </a:rPr>
              <a:t>Book of the Dead</a:t>
            </a:r>
            <a:r>
              <a:rPr lang="en-US" sz="2000" dirty="0">
                <a:latin typeface="Arial" pitchFamily="34" charset="0"/>
                <a:cs typeface="Arial" pitchFamily="34" charset="0"/>
              </a:rPr>
              <a:t>, from the tomb of </a:t>
            </a:r>
            <a:r>
              <a:rPr lang="en-US" sz="2000" dirty="0" err="1">
                <a:latin typeface="Arial" pitchFamily="34" charset="0"/>
                <a:cs typeface="Arial" pitchFamily="34" charset="0"/>
              </a:rPr>
              <a:t>Hunefer</a:t>
            </a:r>
            <a:r>
              <a:rPr lang="en-US" sz="2000" dirty="0">
                <a:latin typeface="Arial" pitchFamily="34" charset="0"/>
                <a:cs typeface="Arial" pitchFamily="34" charset="0"/>
              </a:rPr>
              <a:t>, Thebes, Egypt, 19th Dynasty, ca. 1290–1275</a:t>
            </a:r>
            <a:r>
              <a:rPr lang="en-US" sz="2000" baseline="0" dirty="0">
                <a:latin typeface="Arial" pitchFamily="34" charset="0"/>
                <a:cs typeface="Arial" pitchFamily="34" charset="0"/>
              </a:rPr>
              <a:t> </a:t>
            </a:r>
            <a:r>
              <a:rPr lang="en-US" sz="2000" cap="small" dirty="0" err="1">
                <a:latin typeface="Arial" pitchFamily="34" charset="0"/>
                <a:cs typeface="Arial" pitchFamily="34" charset="0"/>
              </a:rPr>
              <a:t>bce</a:t>
            </a:r>
            <a:r>
              <a:rPr lang="en-US" sz="2000" dirty="0">
                <a:latin typeface="Arial" pitchFamily="34" charset="0"/>
                <a:cs typeface="Arial" pitchFamily="34" charset="0"/>
              </a:rPr>
              <a:t>. Painted papyrus scroll, 1' 3 1/2" high; full scroll 18' 1/2" long. British Museum, London.</a:t>
            </a:r>
          </a:p>
        </p:txBody>
      </p:sp>
    </p:spTree>
    <p:extLst>
      <p:ext uri="{BB962C8B-B14F-4D97-AF65-F5344CB8AC3E}">
        <p14:creationId xmlns:p14="http://schemas.microsoft.com/office/powerpoint/2010/main" val="444533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3.28</a:t>
            </a:r>
            <a:endParaRPr lang="en-US" sz="3600" dirty="0">
              <a:latin typeface="Arial" pitchFamily="34" charset="0"/>
              <a:cs typeface="Arial" pitchFamily="34" charset="0"/>
            </a:endParaRPr>
          </a:p>
        </p:txBody>
      </p:sp>
      <p:pic>
        <p:nvPicPr>
          <p:cNvPr id="5" name="Picture Placeholder 4" descr="For more information about this image, search for 76 in MindTap or go to page 76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879386" y="1281315"/>
            <a:ext cx="8433228" cy="3596556"/>
          </a:xfrm>
          <a:prstGeom prst="rect">
            <a:avLst/>
          </a:prstGeom>
        </p:spPr>
      </p:pic>
      <p:sp>
        <p:nvSpPr>
          <p:cNvPr id="7" name="Text Placeholder 6"/>
          <p:cNvSpPr>
            <a:spLocks noGrp="1"/>
          </p:cNvSpPr>
          <p:nvPr>
            <p:ph type="body" sz="quarter" idx="11"/>
          </p:nvPr>
        </p:nvSpPr>
        <p:spPr>
          <a:xfrm>
            <a:off x="2686373" y="5119207"/>
            <a:ext cx="6819253" cy="923710"/>
          </a:xfrm>
          <a:noFill/>
          <a:ln>
            <a:noFill/>
          </a:ln>
        </p:spPr>
        <p:txBody>
          <a:bodyPr vert="horz" wrap="square" lIns="0" tIns="0" rIns="0" bIns="0" numCol="1" anchor="t" anchorCtr="0" compatLnSpc="1">
            <a:prstTxWarp prst="textNoShape">
              <a:avLst/>
            </a:prstTxWarp>
          </a:bodyPr>
          <a:lstStyle/>
          <a:p>
            <a:r>
              <a:rPr lang="en-US" sz="2000" b="1" dirty="0">
                <a:latin typeface="Arial" pitchFamily="34" charset="0"/>
                <a:cs typeface="Arial" pitchFamily="34" charset="0"/>
              </a:rPr>
              <a:t>3.28</a:t>
            </a:r>
            <a:r>
              <a:rPr lang="en-US" sz="2000" dirty="0">
                <a:latin typeface="Arial" pitchFamily="34" charset="0"/>
                <a:cs typeface="Arial" pitchFamily="34" charset="0"/>
              </a:rPr>
              <a:t> Musicians and dancers, detail of a mural from the tomb of </a:t>
            </a:r>
            <a:r>
              <a:rPr lang="en-US" sz="2000" dirty="0" err="1">
                <a:latin typeface="Arial" pitchFamily="34" charset="0"/>
                <a:cs typeface="Arial" pitchFamily="34" charset="0"/>
              </a:rPr>
              <a:t>Nebamun</a:t>
            </a:r>
            <a:r>
              <a:rPr lang="en-US" sz="2000" dirty="0">
                <a:latin typeface="Arial" pitchFamily="34" charset="0"/>
                <a:cs typeface="Arial" pitchFamily="34" charset="0"/>
              </a:rPr>
              <a:t>, Thebes, Egypt, 18th Dynasty, ca. 1400–1350 </a:t>
            </a:r>
            <a:r>
              <a:rPr lang="en-US" sz="2000" cap="small" dirty="0" err="1">
                <a:latin typeface="Arial" pitchFamily="34" charset="0"/>
                <a:cs typeface="Arial" pitchFamily="34" charset="0"/>
              </a:rPr>
              <a:t>bce</a:t>
            </a:r>
            <a:r>
              <a:rPr lang="en-US" sz="2000" dirty="0">
                <a:latin typeface="Arial" pitchFamily="34" charset="0"/>
                <a:cs typeface="Arial" pitchFamily="34" charset="0"/>
              </a:rPr>
              <a:t>. Fresco </a:t>
            </a:r>
            <a:r>
              <a:rPr lang="en-US" sz="2000" dirty="0" err="1">
                <a:latin typeface="Arial" pitchFamily="34" charset="0"/>
                <a:cs typeface="Arial" pitchFamily="34" charset="0"/>
              </a:rPr>
              <a:t>secco</a:t>
            </a:r>
            <a:r>
              <a:rPr lang="en-US" sz="2000" dirty="0">
                <a:latin typeface="Arial" pitchFamily="34" charset="0"/>
                <a:cs typeface="Arial" pitchFamily="34" charset="0"/>
              </a:rPr>
              <a:t>, 1' </a:t>
            </a:r>
            <a:r>
              <a:rPr lang="en-US" sz="2000" dirty="0">
                <a:latin typeface="Arial" pitchFamily="34" charset="0"/>
                <a:cs typeface="Arial" pitchFamily="34" charset="0"/>
                <a:sym typeface="Symbol"/>
              </a:rPr>
              <a:t></a:t>
            </a:r>
            <a:r>
              <a:rPr lang="en-US" sz="2000" dirty="0">
                <a:latin typeface="Arial" pitchFamily="34" charset="0"/>
                <a:cs typeface="Arial" pitchFamily="34" charset="0"/>
              </a:rPr>
              <a:t> 2' 3". British Museum, London.</a:t>
            </a:r>
          </a:p>
        </p:txBody>
      </p:sp>
    </p:spTree>
    <p:extLst>
      <p:ext uri="{BB962C8B-B14F-4D97-AF65-F5344CB8AC3E}">
        <p14:creationId xmlns:p14="http://schemas.microsoft.com/office/powerpoint/2010/main" val="57484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3.28A</a:t>
            </a:r>
            <a:endParaRPr lang="en-US" sz="3600" dirty="0">
              <a:latin typeface="Arial" pitchFamily="34" charset="0"/>
              <a:cs typeface="Arial" pitchFamily="34" charset="0"/>
            </a:endParaRPr>
          </a:p>
        </p:txBody>
      </p:sp>
      <p:pic>
        <p:nvPicPr>
          <p:cNvPr id="4" name="Picture Placeholder 3" descr="For more information about this image, search for 76 in MindTap or go to page 76 of your book. This is a Bonus Image, so most of the information is available only in MindTap."/>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559900" y="1033936"/>
            <a:ext cx="6050458" cy="4981039"/>
          </a:xfrm>
          <a:prstGeom prst="rect">
            <a:avLst/>
          </a:prstGeom>
        </p:spPr>
      </p:pic>
      <p:sp>
        <p:nvSpPr>
          <p:cNvPr id="7" name="Text Placeholder 6"/>
          <p:cNvSpPr>
            <a:spLocks noGrp="1"/>
          </p:cNvSpPr>
          <p:nvPr>
            <p:ph type="body" sz="quarter" idx="11"/>
          </p:nvPr>
        </p:nvSpPr>
        <p:spPr>
          <a:xfrm>
            <a:off x="6901756" y="4254285"/>
            <a:ext cx="4774652" cy="1760689"/>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3.28A</a:t>
            </a:r>
            <a:r>
              <a:rPr lang="en-US" sz="2400" dirty="0">
                <a:latin typeface="Arial" pitchFamily="34" charset="0"/>
                <a:cs typeface="Arial" pitchFamily="34" charset="0"/>
              </a:rPr>
              <a:t> Fowling scene, from the tomb of </a:t>
            </a:r>
            <a:r>
              <a:rPr lang="en-US" sz="2400" dirty="0" err="1">
                <a:latin typeface="Arial" pitchFamily="34" charset="0"/>
                <a:cs typeface="Arial" pitchFamily="34" charset="0"/>
              </a:rPr>
              <a:t>Nebamun</a:t>
            </a:r>
            <a:r>
              <a:rPr lang="en-US" sz="2400" dirty="0">
                <a:latin typeface="Arial" pitchFamily="34" charset="0"/>
                <a:cs typeface="Arial" pitchFamily="34" charset="0"/>
              </a:rPr>
              <a:t>, Thebes, Egypt, 18th Dynasty, ca. 1400–1350 </a:t>
            </a:r>
            <a:r>
              <a:rPr lang="en-US" sz="2400" cap="small" dirty="0" err="1">
                <a:latin typeface="Arial" pitchFamily="34" charset="0"/>
                <a:cs typeface="Arial" pitchFamily="34" charset="0"/>
              </a:rPr>
              <a:t>bce</a:t>
            </a:r>
            <a:r>
              <a:rPr lang="en-US" sz="2400" dirty="0">
                <a:latin typeface="Arial" pitchFamily="34" charset="0"/>
                <a:cs typeface="Arial" pitchFamily="34" charset="0"/>
              </a:rPr>
              <a:t>. Fresco </a:t>
            </a:r>
            <a:r>
              <a:rPr lang="en-US" sz="2400" dirty="0" err="1">
                <a:latin typeface="Arial" pitchFamily="34" charset="0"/>
                <a:cs typeface="Arial" pitchFamily="34" charset="0"/>
              </a:rPr>
              <a:t>secco</a:t>
            </a:r>
            <a:r>
              <a:rPr lang="en-US" sz="2400" dirty="0">
                <a:latin typeface="Arial" pitchFamily="34" charset="0"/>
                <a:cs typeface="Arial" pitchFamily="34" charset="0"/>
              </a:rPr>
              <a:t>, 2' 8" high. British Museum, London.</a:t>
            </a:r>
          </a:p>
        </p:txBody>
      </p:sp>
    </p:spTree>
    <p:extLst>
      <p:ext uri="{BB962C8B-B14F-4D97-AF65-F5344CB8AC3E}">
        <p14:creationId xmlns:p14="http://schemas.microsoft.com/office/powerpoint/2010/main" val="4177169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3.29</a:t>
            </a:r>
            <a:endParaRPr lang="en-US" sz="3600" dirty="0">
              <a:latin typeface="Arial" pitchFamily="34" charset="0"/>
              <a:cs typeface="Arial" pitchFamily="34" charset="0"/>
            </a:endParaRPr>
          </a:p>
        </p:txBody>
      </p:sp>
      <p:pic>
        <p:nvPicPr>
          <p:cNvPr id="4" name="Picture Placeholder 3" descr="For more information about this image, search for 77 in MindTap or go to page 77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192206" y="1033936"/>
            <a:ext cx="1749289" cy="5135351"/>
          </a:xfrm>
          <a:prstGeom prst="rect">
            <a:avLst/>
          </a:prstGeom>
        </p:spPr>
      </p:pic>
      <p:sp>
        <p:nvSpPr>
          <p:cNvPr id="7" name="Text Placeholder 6"/>
          <p:cNvSpPr>
            <a:spLocks noGrp="1"/>
          </p:cNvSpPr>
          <p:nvPr>
            <p:ph type="body" sz="quarter" idx="11"/>
          </p:nvPr>
        </p:nvSpPr>
        <p:spPr>
          <a:xfrm>
            <a:off x="5272087" y="4401519"/>
            <a:ext cx="4931617" cy="1767768"/>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3.29</a:t>
            </a:r>
            <a:r>
              <a:rPr lang="en-US" sz="2400" dirty="0">
                <a:latin typeface="Arial" pitchFamily="34" charset="0"/>
                <a:cs typeface="Arial" pitchFamily="34" charset="0"/>
              </a:rPr>
              <a:t> Akhenaton, colossal statue from the temple of Aton, </a:t>
            </a:r>
            <a:r>
              <a:rPr lang="en-US" sz="2400" dirty="0" err="1">
                <a:latin typeface="Arial" pitchFamily="34" charset="0"/>
                <a:cs typeface="Arial" pitchFamily="34" charset="0"/>
              </a:rPr>
              <a:t>Karnak</a:t>
            </a:r>
            <a:r>
              <a:rPr lang="en-US" sz="2400" dirty="0">
                <a:latin typeface="Arial" pitchFamily="34" charset="0"/>
                <a:cs typeface="Arial" pitchFamily="34" charset="0"/>
              </a:rPr>
              <a:t>, Egypt, 18th Dynasty, ca. 1353–1335 </a:t>
            </a:r>
            <a:r>
              <a:rPr lang="en-US" sz="2400" cap="small" dirty="0" err="1">
                <a:latin typeface="Arial" pitchFamily="34" charset="0"/>
                <a:cs typeface="Arial" pitchFamily="34" charset="0"/>
              </a:rPr>
              <a:t>bce</a:t>
            </a:r>
            <a:r>
              <a:rPr lang="en-US" sz="2400" dirty="0">
                <a:latin typeface="Arial" pitchFamily="34" charset="0"/>
                <a:cs typeface="Arial" pitchFamily="34" charset="0"/>
              </a:rPr>
              <a:t>. Sandstone, 13' high. Egyptian Museum, Cairo.</a:t>
            </a:r>
          </a:p>
        </p:txBody>
      </p:sp>
    </p:spTree>
    <p:extLst>
      <p:ext uri="{BB962C8B-B14F-4D97-AF65-F5344CB8AC3E}">
        <p14:creationId xmlns:p14="http://schemas.microsoft.com/office/powerpoint/2010/main" val="2229289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3.30</a:t>
            </a:r>
            <a:endParaRPr lang="en-US" sz="3600" dirty="0">
              <a:latin typeface="Arial" pitchFamily="34" charset="0"/>
              <a:cs typeface="Arial" pitchFamily="34" charset="0"/>
            </a:endParaRPr>
          </a:p>
        </p:txBody>
      </p:sp>
      <p:pic>
        <p:nvPicPr>
          <p:cNvPr id="4" name="Picture Placeholder 3" descr="For more information about this image, search for 78 in MindTap or go to page 78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551168" y="1033936"/>
            <a:ext cx="3316224" cy="4974336"/>
          </a:xfrm>
          <a:prstGeom prst="rect">
            <a:avLst/>
          </a:prstGeom>
        </p:spPr>
      </p:pic>
      <p:sp>
        <p:nvSpPr>
          <p:cNvPr id="7" name="Text Placeholder 6"/>
          <p:cNvSpPr>
            <a:spLocks noGrp="1"/>
          </p:cNvSpPr>
          <p:nvPr>
            <p:ph type="body" sz="quarter" idx="11"/>
          </p:nvPr>
        </p:nvSpPr>
        <p:spPr>
          <a:xfrm>
            <a:off x="6200767" y="3874576"/>
            <a:ext cx="4843606" cy="2133696"/>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3.30</a:t>
            </a:r>
            <a:r>
              <a:rPr lang="en-US" sz="2400" dirty="0">
                <a:latin typeface="Arial" pitchFamily="34" charset="0"/>
                <a:cs typeface="Arial" pitchFamily="34" charset="0"/>
              </a:rPr>
              <a:t> </a:t>
            </a:r>
            <a:r>
              <a:rPr lang="en-US" sz="2400" cap="small" dirty="0">
                <a:latin typeface="Arial" pitchFamily="34" charset="0"/>
                <a:cs typeface="Arial" pitchFamily="34" charset="0"/>
              </a:rPr>
              <a:t>Thutmose</a:t>
            </a:r>
            <a:r>
              <a:rPr lang="en-US" sz="2400" dirty="0">
                <a:latin typeface="Arial" pitchFamily="34" charset="0"/>
                <a:cs typeface="Arial" pitchFamily="34" charset="0"/>
              </a:rPr>
              <a:t>, bust of Nefertiti, from </a:t>
            </a:r>
            <a:r>
              <a:rPr lang="en-US" sz="2400" dirty="0" err="1">
                <a:latin typeface="Arial" pitchFamily="34" charset="0"/>
                <a:cs typeface="Arial" pitchFamily="34" charset="0"/>
              </a:rPr>
              <a:t>Amarna</a:t>
            </a:r>
            <a:r>
              <a:rPr lang="en-US" sz="2400" dirty="0">
                <a:latin typeface="Arial" pitchFamily="34" charset="0"/>
                <a:cs typeface="Arial" pitchFamily="34" charset="0"/>
              </a:rPr>
              <a:t>, Egypt, 18th Dynasty, ca. 1353–1335 </a:t>
            </a:r>
            <a:r>
              <a:rPr lang="en-US" sz="2400" cap="small" dirty="0" err="1">
                <a:latin typeface="Arial" pitchFamily="34" charset="0"/>
                <a:cs typeface="Arial" pitchFamily="34" charset="0"/>
              </a:rPr>
              <a:t>bce</a:t>
            </a:r>
            <a:r>
              <a:rPr lang="en-US" sz="2400" dirty="0">
                <a:latin typeface="Arial" pitchFamily="34" charset="0"/>
                <a:cs typeface="Arial" pitchFamily="34" charset="0"/>
              </a:rPr>
              <a:t>. Painted limestone, 1' 8" high. </a:t>
            </a:r>
            <a:r>
              <a:rPr lang="en-US" sz="2400" dirty="0" err="1">
                <a:latin typeface="Arial" pitchFamily="34" charset="0"/>
                <a:cs typeface="Arial" pitchFamily="34" charset="0"/>
              </a:rPr>
              <a:t>Ägyptisches</a:t>
            </a:r>
            <a:r>
              <a:rPr lang="en-US" sz="2400" dirty="0">
                <a:latin typeface="Arial" pitchFamily="34" charset="0"/>
                <a:cs typeface="Arial" pitchFamily="34" charset="0"/>
              </a:rPr>
              <a:t> Museum, Staatliche </a:t>
            </a:r>
            <a:r>
              <a:rPr lang="en-US" sz="2400" dirty="0" err="1">
                <a:latin typeface="Arial" pitchFamily="34" charset="0"/>
                <a:cs typeface="Arial" pitchFamily="34" charset="0"/>
              </a:rPr>
              <a:t>Museen</a:t>
            </a:r>
            <a:r>
              <a:rPr lang="en-US" sz="2400" dirty="0">
                <a:latin typeface="Arial" pitchFamily="34" charset="0"/>
                <a:cs typeface="Arial" pitchFamily="34" charset="0"/>
              </a:rPr>
              <a:t> </a:t>
            </a:r>
            <a:r>
              <a:rPr lang="en-US" sz="2400" dirty="0" err="1">
                <a:latin typeface="Arial" pitchFamily="34" charset="0"/>
                <a:cs typeface="Arial" pitchFamily="34" charset="0"/>
              </a:rPr>
              <a:t>zu</a:t>
            </a:r>
            <a:r>
              <a:rPr lang="en-US" sz="2400" dirty="0">
                <a:latin typeface="Arial" pitchFamily="34" charset="0"/>
                <a:cs typeface="Arial" pitchFamily="34" charset="0"/>
              </a:rPr>
              <a:t> Berlin, Berlin.</a:t>
            </a:r>
          </a:p>
        </p:txBody>
      </p:sp>
    </p:spTree>
    <p:extLst>
      <p:ext uri="{BB962C8B-B14F-4D97-AF65-F5344CB8AC3E}">
        <p14:creationId xmlns:p14="http://schemas.microsoft.com/office/powerpoint/2010/main" val="229631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3.31</a:t>
            </a:r>
            <a:endParaRPr lang="en-US" sz="3600" dirty="0">
              <a:latin typeface="Arial" pitchFamily="34" charset="0"/>
              <a:cs typeface="Arial" pitchFamily="34" charset="0"/>
            </a:endParaRPr>
          </a:p>
        </p:txBody>
      </p:sp>
      <p:pic>
        <p:nvPicPr>
          <p:cNvPr id="4" name="Picture Placeholder 3" descr="For more information about this image, search for 78 in MindTap or go to page 78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757895" y="1033936"/>
            <a:ext cx="3368725" cy="5053087"/>
          </a:xfrm>
          <a:prstGeom prst="rect">
            <a:avLst/>
          </a:prstGeom>
        </p:spPr>
      </p:pic>
      <p:sp>
        <p:nvSpPr>
          <p:cNvPr id="7" name="Text Placeholder 6"/>
          <p:cNvSpPr>
            <a:spLocks noGrp="1"/>
          </p:cNvSpPr>
          <p:nvPr>
            <p:ph type="body" sz="quarter" idx="11"/>
          </p:nvPr>
        </p:nvSpPr>
        <p:spPr>
          <a:xfrm>
            <a:off x="5510199" y="3959817"/>
            <a:ext cx="5624945" cy="212720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3.31</a:t>
            </a:r>
            <a:r>
              <a:rPr lang="en-US" sz="2400" dirty="0">
                <a:latin typeface="Arial" pitchFamily="34" charset="0"/>
                <a:cs typeface="Arial" pitchFamily="34" charset="0"/>
              </a:rPr>
              <a:t> Portrait of </a:t>
            </a:r>
            <a:r>
              <a:rPr lang="en-US" sz="2400" dirty="0" err="1">
                <a:latin typeface="Arial" pitchFamily="34" charset="0"/>
                <a:cs typeface="Arial" pitchFamily="34" charset="0"/>
              </a:rPr>
              <a:t>Tiye</a:t>
            </a:r>
            <a:r>
              <a:rPr lang="en-US" sz="2400" dirty="0">
                <a:latin typeface="Arial" pitchFamily="34" charset="0"/>
                <a:cs typeface="Arial" pitchFamily="34" charset="0"/>
              </a:rPr>
              <a:t>, from </a:t>
            </a:r>
            <a:r>
              <a:rPr lang="en-US" sz="2400" dirty="0" err="1">
                <a:latin typeface="Arial" pitchFamily="34" charset="0"/>
                <a:cs typeface="Arial" pitchFamily="34" charset="0"/>
              </a:rPr>
              <a:t>Ghurab</a:t>
            </a:r>
            <a:r>
              <a:rPr lang="en-US" sz="2400" dirty="0">
                <a:latin typeface="Arial" pitchFamily="34" charset="0"/>
                <a:cs typeface="Arial" pitchFamily="34" charset="0"/>
              </a:rPr>
              <a:t>, Egypt, 18th Dynasty, ca. 1353–1335 </a:t>
            </a:r>
            <a:r>
              <a:rPr lang="en-US" sz="2400" cap="small" dirty="0" err="1">
                <a:latin typeface="Arial" pitchFamily="34" charset="0"/>
                <a:cs typeface="Arial" pitchFamily="34" charset="0"/>
              </a:rPr>
              <a:t>bce</a:t>
            </a:r>
            <a:r>
              <a:rPr lang="en-US" sz="2400" dirty="0">
                <a:latin typeface="Arial" pitchFamily="34" charset="0"/>
                <a:cs typeface="Arial" pitchFamily="34" charset="0"/>
              </a:rPr>
              <a:t>. Yew wood, gold, silver, alabaster, faience, and lapis lazuli, 8 7/8" high. </a:t>
            </a:r>
            <a:r>
              <a:rPr lang="en-US" sz="2400" dirty="0" err="1">
                <a:latin typeface="Arial" pitchFamily="34" charset="0"/>
                <a:cs typeface="Arial" pitchFamily="34" charset="0"/>
              </a:rPr>
              <a:t>Ägyptisches</a:t>
            </a:r>
            <a:r>
              <a:rPr lang="en-US" sz="2400" dirty="0">
                <a:latin typeface="Arial" pitchFamily="34" charset="0"/>
                <a:cs typeface="Arial" pitchFamily="34" charset="0"/>
              </a:rPr>
              <a:t> Museum, Staatliche </a:t>
            </a:r>
            <a:r>
              <a:rPr lang="en-US" sz="2400" dirty="0" err="1">
                <a:latin typeface="Arial" pitchFamily="34" charset="0"/>
                <a:cs typeface="Arial" pitchFamily="34" charset="0"/>
              </a:rPr>
              <a:t>Museen</a:t>
            </a:r>
            <a:r>
              <a:rPr lang="en-US" sz="2400" dirty="0">
                <a:latin typeface="Arial" pitchFamily="34" charset="0"/>
                <a:cs typeface="Arial" pitchFamily="34" charset="0"/>
              </a:rPr>
              <a:t> </a:t>
            </a:r>
            <a:r>
              <a:rPr lang="en-US" sz="2400" dirty="0" err="1">
                <a:latin typeface="Arial" pitchFamily="34" charset="0"/>
                <a:cs typeface="Arial" pitchFamily="34" charset="0"/>
              </a:rPr>
              <a:t>zu</a:t>
            </a:r>
            <a:r>
              <a:rPr lang="en-US" sz="2400" dirty="0">
                <a:latin typeface="Arial" pitchFamily="34" charset="0"/>
                <a:cs typeface="Arial" pitchFamily="34" charset="0"/>
              </a:rPr>
              <a:t> Berlin, Berlin.</a:t>
            </a:r>
          </a:p>
        </p:txBody>
      </p:sp>
    </p:spTree>
    <p:extLst>
      <p:ext uri="{BB962C8B-B14F-4D97-AF65-F5344CB8AC3E}">
        <p14:creationId xmlns:p14="http://schemas.microsoft.com/office/powerpoint/2010/main" val="680349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3.32</a:t>
            </a:r>
            <a:endParaRPr lang="en-US" sz="3600" dirty="0">
              <a:latin typeface="Arial" pitchFamily="34" charset="0"/>
              <a:cs typeface="Arial" pitchFamily="34" charset="0"/>
            </a:endParaRPr>
          </a:p>
        </p:txBody>
      </p:sp>
      <p:pic>
        <p:nvPicPr>
          <p:cNvPr id="4" name="Picture Placeholder 3" descr="For more information about this image, search for 79  in MindTap or go to page 7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671903" y="1111512"/>
            <a:ext cx="5738371" cy="5010576"/>
          </a:xfrm>
          <a:prstGeom prst="rect">
            <a:avLst/>
          </a:prstGeom>
        </p:spPr>
      </p:pic>
      <p:sp>
        <p:nvSpPr>
          <p:cNvPr id="7" name="Text Placeholder 6"/>
          <p:cNvSpPr>
            <a:spLocks noGrp="1"/>
          </p:cNvSpPr>
          <p:nvPr>
            <p:ph type="body" sz="quarter" idx="11"/>
          </p:nvPr>
        </p:nvSpPr>
        <p:spPr>
          <a:xfrm>
            <a:off x="6769360" y="3990814"/>
            <a:ext cx="4610776" cy="2131274"/>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3.32</a:t>
            </a:r>
            <a:r>
              <a:rPr lang="en-US" sz="2400" dirty="0">
                <a:latin typeface="Arial" pitchFamily="34" charset="0"/>
                <a:cs typeface="Arial" pitchFamily="34" charset="0"/>
              </a:rPr>
              <a:t> Akhenaton and Nefertiti with three daughters, from </a:t>
            </a:r>
            <a:r>
              <a:rPr lang="en-US" sz="2400" dirty="0" err="1">
                <a:latin typeface="Arial" pitchFamily="34" charset="0"/>
                <a:cs typeface="Arial" pitchFamily="34" charset="0"/>
              </a:rPr>
              <a:t>Amarna</a:t>
            </a:r>
            <a:r>
              <a:rPr lang="en-US" sz="2400" dirty="0">
                <a:latin typeface="Arial" pitchFamily="34" charset="0"/>
                <a:cs typeface="Arial" pitchFamily="34" charset="0"/>
              </a:rPr>
              <a:t>, Egypt, 18th Dynasty, ca. 1353–1335 </a:t>
            </a:r>
            <a:r>
              <a:rPr lang="en-US" sz="2400" cap="small" dirty="0" err="1">
                <a:latin typeface="Arial" pitchFamily="34" charset="0"/>
                <a:cs typeface="Arial" pitchFamily="34" charset="0"/>
              </a:rPr>
              <a:t>bce</a:t>
            </a:r>
            <a:r>
              <a:rPr lang="en-US" sz="2400" dirty="0">
                <a:latin typeface="Arial" pitchFamily="34" charset="0"/>
                <a:cs typeface="Arial" pitchFamily="34" charset="0"/>
              </a:rPr>
              <a:t>. Limestone, 1' 1/4" high. </a:t>
            </a:r>
            <a:r>
              <a:rPr lang="en-US" sz="2400" dirty="0" err="1">
                <a:latin typeface="Arial" pitchFamily="34" charset="0"/>
                <a:cs typeface="Arial" pitchFamily="34" charset="0"/>
              </a:rPr>
              <a:t>Ägyptisches</a:t>
            </a:r>
            <a:r>
              <a:rPr lang="en-US" sz="2400" dirty="0">
                <a:latin typeface="Arial" pitchFamily="34" charset="0"/>
                <a:cs typeface="Arial" pitchFamily="34" charset="0"/>
              </a:rPr>
              <a:t> Museum, Staatliche </a:t>
            </a:r>
            <a:r>
              <a:rPr lang="en-US" sz="2400" dirty="0" err="1">
                <a:latin typeface="Arial" pitchFamily="34" charset="0"/>
                <a:cs typeface="Arial" pitchFamily="34" charset="0"/>
              </a:rPr>
              <a:t>Museen</a:t>
            </a:r>
            <a:r>
              <a:rPr lang="en-US" sz="2400" dirty="0">
                <a:latin typeface="Arial" pitchFamily="34" charset="0"/>
                <a:cs typeface="Arial" pitchFamily="34" charset="0"/>
              </a:rPr>
              <a:t> </a:t>
            </a:r>
            <a:r>
              <a:rPr lang="en-US" sz="2400" dirty="0" err="1">
                <a:latin typeface="Arial" pitchFamily="34" charset="0"/>
                <a:cs typeface="Arial" pitchFamily="34" charset="0"/>
              </a:rPr>
              <a:t>zu</a:t>
            </a:r>
            <a:r>
              <a:rPr lang="en-US" sz="2400" dirty="0">
                <a:latin typeface="Arial" pitchFamily="34" charset="0"/>
                <a:cs typeface="Arial" pitchFamily="34" charset="0"/>
              </a:rPr>
              <a:t> Berlin, Berlin.</a:t>
            </a:r>
          </a:p>
        </p:txBody>
      </p:sp>
    </p:spTree>
    <p:extLst>
      <p:ext uri="{BB962C8B-B14F-4D97-AF65-F5344CB8AC3E}">
        <p14:creationId xmlns:p14="http://schemas.microsoft.com/office/powerpoint/2010/main" val="2940120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3.33</a:t>
            </a:r>
            <a:endParaRPr lang="en-US" sz="3600" dirty="0">
              <a:latin typeface="Arial" pitchFamily="34" charset="0"/>
              <a:cs typeface="Arial" pitchFamily="34" charset="0"/>
            </a:endParaRPr>
          </a:p>
        </p:txBody>
      </p:sp>
      <p:pic>
        <p:nvPicPr>
          <p:cNvPr id="4" name="Picture Placeholder 3" descr="For more information about this image, search for 79  in MindTap or go to page 7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201432" y="995574"/>
            <a:ext cx="1353085" cy="5237784"/>
          </a:xfrm>
          <a:prstGeom prst="rect">
            <a:avLst/>
          </a:prstGeom>
        </p:spPr>
      </p:pic>
      <p:sp>
        <p:nvSpPr>
          <p:cNvPr id="7" name="Text Placeholder 6"/>
          <p:cNvSpPr>
            <a:spLocks noGrp="1"/>
          </p:cNvSpPr>
          <p:nvPr>
            <p:ph type="body" sz="quarter" idx="11"/>
          </p:nvPr>
        </p:nvSpPr>
        <p:spPr>
          <a:xfrm>
            <a:off x="4943468" y="4471260"/>
            <a:ext cx="5286281" cy="1762097"/>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3.33</a:t>
            </a:r>
            <a:r>
              <a:rPr lang="en-US" sz="2400" dirty="0">
                <a:latin typeface="Arial" pitchFamily="34" charset="0"/>
                <a:cs typeface="Arial" pitchFamily="34" charset="0"/>
              </a:rPr>
              <a:t> Innermost coffin of Tutankhamen, from his tomb at Thebes, Egypt, 18th Dynasty, ca. 1323 </a:t>
            </a:r>
            <a:r>
              <a:rPr lang="en-US" sz="2400" cap="small" dirty="0" err="1">
                <a:latin typeface="Arial" pitchFamily="34" charset="0"/>
                <a:cs typeface="Arial" pitchFamily="34" charset="0"/>
              </a:rPr>
              <a:t>bce</a:t>
            </a:r>
            <a:r>
              <a:rPr lang="en-US" sz="2400" dirty="0">
                <a:latin typeface="Arial" pitchFamily="34" charset="0"/>
                <a:cs typeface="Arial" pitchFamily="34" charset="0"/>
              </a:rPr>
              <a:t>. Gold with inlay of enamel and semiprecious stones, </a:t>
            </a:r>
            <a:br>
              <a:rPr lang="en-US" sz="2400" dirty="0">
                <a:latin typeface="Arial" pitchFamily="34" charset="0"/>
                <a:cs typeface="Arial" pitchFamily="34" charset="0"/>
              </a:rPr>
            </a:br>
            <a:r>
              <a:rPr lang="en-US" sz="2400" dirty="0">
                <a:latin typeface="Arial" pitchFamily="34" charset="0"/>
                <a:cs typeface="Arial" pitchFamily="34" charset="0"/>
              </a:rPr>
              <a:t>6' 1" long. Egyptian Museum, Cairo.</a:t>
            </a:r>
          </a:p>
        </p:txBody>
      </p:sp>
    </p:spTree>
    <p:extLst>
      <p:ext uri="{BB962C8B-B14F-4D97-AF65-F5344CB8AC3E}">
        <p14:creationId xmlns:p14="http://schemas.microsoft.com/office/powerpoint/2010/main" val="3392058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3.34</a:t>
            </a:r>
            <a:endParaRPr lang="en-US" sz="3600" dirty="0">
              <a:latin typeface="Arial" pitchFamily="34" charset="0"/>
              <a:cs typeface="Arial" pitchFamily="34" charset="0"/>
            </a:endParaRPr>
          </a:p>
        </p:txBody>
      </p:sp>
      <p:pic>
        <p:nvPicPr>
          <p:cNvPr id="4" name="Picture Placeholder 3" descr="For more information about this image, search for 80 in MindTap or go to page 80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900930" y="1179646"/>
            <a:ext cx="3669845" cy="4975959"/>
          </a:xfrm>
          <a:prstGeom prst="rect">
            <a:avLst/>
          </a:prstGeom>
        </p:spPr>
      </p:pic>
      <p:sp>
        <p:nvSpPr>
          <p:cNvPr id="7" name="Text Placeholder 6"/>
          <p:cNvSpPr>
            <a:spLocks noGrp="1"/>
          </p:cNvSpPr>
          <p:nvPr>
            <p:ph type="body" sz="quarter" idx="11"/>
          </p:nvPr>
        </p:nvSpPr>
        <p:spPr>
          <a:xfrm>
            <a:off x="5986462" y="4021809"/>
            <a:ext cx="5006387" cy="213379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3.34</a:t>
            </a:r>
            <a:r>
              <a:rPr lang="en-US" sz="2400" dirty="0">
                <a:latin typeface="Arial" pitchFamily="34" charset="0"/>
                <a:cs typeface="Arial" pitchFamily="34" charset="0"/>
              </a:rPr>
              <a:t> Death mask of Tutankhamen, from the innermost coffin in his tomb at Thebes, Egypt, 18th Dynasty, ca. 1323 </a:t>
            </a:r>
            <a:r>
              <a:rPr lang="en-US" sz="2400" cap="small" dirty="0" err="1">
                <a:latin typeface="Arial" pitchFamily="34" charset="0"/>
                <a:cs typeface="Arial" pitchFamily="34" charset="0"/>
              </a:rPr>
              <a:t>bce</a:t>
            </a:r>
            <a:r>
              <a:rPr lang="en-US" sz="2400" dirty="0">
                <a:latin typeface="Arial" pitchFamily="34" charset="0"/>
                <a:cs typeface="Arial" pitchFamily="34" charset="0"/>
              </a:rPr>
              <a:t>. Gold with inlay of semiprecious stones, 1' 9 1/4" high. Egyptian Museum, Cairo.</a:t>
            </a:r>
          </a:p>
        </p:txBody>
      </p:sp>
    </p:spTree>
    <p:extLst>
      <p:ext uri="{BB962C8B-B14F-4D97-AF65-F5344CB8AC3E}">
        <p14:creationId xmlns:p14="http://schemas.microsoft.com/office/powerpoint/2010/main" val="3401359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3.35</a:t>
            </a:r>
            <a:endParaRPr lang="en-US" sz="3600" dirty="0">
              <a:latin typeface="Arial" pitchFamily="34" charset="0"/>
              <a:cs typeface="Arial" pitchFamily="34" charset="0"/>
            </a:endParaRPr>
          </a:p>
        </p:txBody>
      </p:sp>
      <p:pic>
        <p:nvPicPr>
          <p:cNvPr id="5" name="Picture Placeholder 4" descr="For more information about this image, search for 80 in MindTap or go to page 80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471885" y="1368156"/>
            <a:ext cx="6605023" cy="4514495"/>
          </a:xfrm>
          <a:prstGeom prst="rect">
            <a:avLst/>
          </a:prstGeom>
        </p:spPr>
      </p:pic>
      <p:sp>
        <p:nvSpPr>
          <p:cNvPr id="7" name="Text Placeholder 6"/>
          <p:cNvSpPr>
            <a:spLocks noGrp="1"/>
          </p:cNvSpPr>
          <p:nvPr>
            <p:ph type="body" sz="quarter" idx="11"/>
          </p:nvPr>
        </p:nvSpPr>
        <p:spPr>
          <a:xfrm>
            <a:off x="7393651" y="4122549"/>
            <a:ext cx="4248493" cy="176010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3.35</a:t>
            </a:r>
            <a:r>
              <a:rPr lang="en-US" sz="2400" dirty="0">
                <a:latin typeface="Arial" pitchFamily="34" charset="0"/>
                <a:cs typeface="Arial" pitchFamily="34" charset="0"/>
              </a:rPr>
              <a:t> Painted chest, from the tomb of Tutankhamen, Thebes, Egypt, 18th Dynasty, ca. 1333–1323 </a:t>
            </a:r>
            <a:r>
              <a:rPr lang="en-US" sz="2400" cap="small" dirty="0" err="1">
                <a:latin typeface="Arial" pitchFamily="34" charset="0"/>
                <a:cs typeface="Arial" pitchFamily="34" charset="0"/>
              </a:rPr>
              <a:t>bce</a:t>
            </a:r>
            <a:r>
              <a:rPr lang="en-US" sz="2400" dirty="0">
                <a:latin typeface="Arial" pitchFamily="34" charset="0"/>
                <a:cs typeface="Arial" pitchFamily="34" charset="0"/>
              </a:rPr>
              <a:t>. Wood, 1' 8" long. Egyptian Museum, Cairo.</a:t>
            </a:r>
          </a:p>
        </p:txBody>
      </p:sp>
    </p:spTree>
    <p:extLst>
      <p:ext uri="{BB962C8B-B14F-4D97-AF65-F5344CB8AC3E}">
        <p14:creationId xmlns:p14="http://schemas.microsoft.com/office/powerpoint/2010/main" val="3786627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3.36</a:t>
            </a:r>
            <a:endParaRPr lang="en-US" sz="3600" dirty="0">
              <a:latin typeface="Arial" pitchFamily="34" charset="0"/>
              <a:cs typeface="Arial" pitchFamily="34" charset="0"/>
            </a:endParaRPr>
          </a:p>
        </p:txBody>
      </p:sp>
      <p:pic>
        <p:nvPicPr>
          <p:cNvPr id="5" name="Picture Placeholder 4" descr="For more information about this image, search for 81 in MindTap or go to page 81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250633" y="1195672"/>
            <a:ext cx="4054620" cy="4944885"/>
          </a:xfrm>
          <a:prstGeom prst="rect">
            <a:avLst/>
          </a:prstGeom>
        </p:spPr>
      </p:pic>
      <p:sp>
        <p:nvSpPr>
          <p:cNvPr id="7" name="Text Placeholder 6"/>
          <p:cNvSpPr>
            <a:spLocks noGrp="1"/>
          </p:cNvSpPr>
          <p:nvPr>
            <p:ph type="body" sz="quarter" idx="11"/>
          </p:nvPr>
        </p:nvSpPr>
        <p:spPr>
          <a:xfrm>
            <a:off x="6653221" y="4370522"/>
            <a:ext cx="4294909" cy="1770035"/>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3.36</a:t>
            </a:r>
            <a:r>
              <a:rPr lang="en-US" sz="2400" dirty="0">
                <a:latin typeface="Arial" pitchFamily="34" charset="0"/>
                <a:cs typeface="Arial" pitchFamily="34" charset="0"/>
              </a:rPr>
              <a:t> </a:t>
            </a:r>
            <a:r>
              <a:rPr lang="en-US" sz="2400" dirty="0" err="1">
                <a:latin typeface="Arial" pitchFamily="34" charset="0"/>
                <a:cs typeface="Arial" pitchFamily="34" charset="0"/>
              </a:rPr>
              <a:t>Taharqo</a:t>
            </a:r>
            <a:r>
              <a:rPr lang="en-US" sz="2400" dirty="0">
                <a:latin typeface="Arial" pitchFamily="34" charset="0"/>
                <a:cs typeface="Arial" pitchFamily="34" charset="0"/>
              </a:rPr>
              <a:t> as a sphinx, from temple T, </a:t>
            </a:r>
            <a:r>
              <a:rPr lang="en-US" sz="2400" dirty="0" err="1">
                <a:latin typeface="Arial" pitchFamily="34" charset="0"/>
                <a:cs typeface="Arial" pitchFamily="34" charset="0"/>
              </a:rPr>
              <a:t>Kawa</a:t>
            </a:r>
            <a:r>
              <a:rPr lang="en-US" sz="2400" dirty="0">
                <a:latin typeface="Arial" pitchFamily="34" charset="0"/>
                <a:cs typeface="Arial" pitchFamily="34" charset="0"/>
              </a:rPr>
              <a:t>, Sudan, 25th Dynasty, ca. 680 </a:t>
            </a:r>
            <a:r>
              <a:rPr lang="en-US" sz="2400" cap="small" dirty="0" err="1">
                <a:latin typeface="Arial" pitchFamily="34" charset="0"/>
                <a:cs typeface="Arial" pitchFamily="34" charset="0"/>
              </a:rPr>
              <a:t>bce</a:t>
            </a:r>
            <a:r>
              <a:rPr lang="en-US" sz="2400" dirty="0">
                <a:latin typeface="Arial" pitchFamily="34" charset="0"/>
                <a:cs typeface="Arial" pitchFamily="34" charset="0"/>
              </a:rPr>
              <a:t>. Granite, 1' 4" </a:t>
            </a:r>
            <a:r>
              <a:rPr lang="en-US" sz="2400" dirty="0">
                <a:latin typeface="Arial" pitchFamily="34" charset="0"/>
                <a:cs typeface="Arial" pitchFamily="34" charset="0"/>
                <a:sym typeface="Symbol"/>
              </a:rPr>
              <a:t></a:t>
            </a:r>
            <a:r>
              <a:rPr lang="en-US" sz="2400" dirty="0">
                <a:latin typeface="Arial" pitchFamily="34" charset="0"/>
                <a:cs typeface="Arial" pitchFamily="34" charset="0"/>
              </a:rPr>
              <a:t> 2' 4 3/4". British Museum, London.</a:t>
            </a:r>
          </a:p>
        </p:txBody>
      </p:sp>
    </p:spTree>
    <p:extLst>
      <p:ext uri="{BB962C8B-B14F-4D97-AF65-F5344CB8AC3E}">
        <p14:creationId xmlns:p14="http://schemas.microsoft.com/office/powerpoint/2010/main" val="76451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3.1A</a:t>
            </a:r>
            <a:endParaRPr lang="en-US" sz="3600" dirty="0">
              <a:latin typeface="Arial" pitchFamily="34" charset="0"/>
              <a:cs typeface="Arial" pitchFamily="34" charset="0"/>
            </a:endParaRPr>
          </a:p>
        </p:txBody>
      </p:sp>
      <p:pic>
        <p:nvPicPr>
          <p:cNvPr id="4" name="Picture Placeholder 3" descr="For more information about this image, search for 59 in MindTap or go to page 59 of your book. This is a Bonus Image, so most of the information is available only in MindTap."/>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230850" y="1684529"/>
            <a:ext cx="6328960" cy="3741534"/>
          </a:xfrm>
          <a:prstGeom prst="rect">
            <a:avLst/>
          </a:prstGeom>
        </p:spPr>
      </p:pic>
      <p:sp>
        <p:nvSpPr>
          <p:cNvPr id="7" name="Text Placeholder 6"/>
          <p:cNvSpPr>
            <a:spLocks noGrp="1"/>
          </p:cNvSpPr>
          <p:nvPr>
            <p:ph type="body" sz="quarter" idx="11"/>
          </p:nvPr>
        </p:nvSpPr>
        <p:spPr>
          <a:xfrm>
            <a:off x="6838777" y="2929180"/>
            <a:ext cx="5283479" cy="2496883"/>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3.1A</a:t>
            </a:r>
            <a:r>
              <a:rPr lang="en-US" sz="2400" dirty="0">
                <a:latin typeface="Arial" pitchFamily="34" charset="0"/>
                <a:cs typeface="Arial" pitchFamily="34" charset="0"/>
              </a:rPr>
              <a:t> People, boats, and animals, detail of a watercolor copy of a wall painting from tomb 100, </a:t>
            </a:r>
            <a:r>
              <a:rPr lang="en-US" sz="2400" dirty="0" err="1">
                <a:latin typeface="Arial" pitchFamily="34" charset="0"/>
                <a:cs typeface="Arial" pitchFamily="34" charset="0"/>
              </a:rPr>
              <a:t>Hierakonpolis</a:t>
            </a:r>
            <a:r>
              <a:rPr lang="en-US" sz="2400" dirty="0">
                <a:latin typeface="Arial" pitchFamily="34" charset="0"/>
                <a:cs typeface="Arial" pitchFamily="34" charset="0"/>
              </a:rPr>
              <a:t>, Egypt, </a:t>
            </a:r>
            <a:r>
              <a:rPr lang="en-US" sz="2400" dirty="0" err="1">
                <a:latin typeface="Arial" pitchFamily="34" charset="0"/>
                <a:cs typeface="Arial" pitchFamily="34" charset="0"/>
              </a:rPr>
              <a:t>Predynastic</a:t>
            </a:r>
            <a:r>
              <a:rPr lang="en-US" sz="2400" dirty="0">
                <a:latin typeface="Arial" pitchFamily="34" charset="0"/>
                <a:cs typeface="Arial" pitchFamily="34" charset="0"/>
              </a:rPr>
              <a:t>, ca. 3500–3200 </a:t>
            </a:r>
            <a:r>
              <a:rPr lang="en-US" sz="2400" cap="small" dirty="0" err="1">
                <a:latin typeface="Arial" pitchFamily="34" charset="0"/>
                <a:cs typeface="Arial" pitchFamily="34" charset="0"/>
              </a:rPr>
              <a:t>bce</a:t>
            </a:r>
            <a:r>
              <a:rPr lang="en-US" sz="2400" cap="small" dirty="0">
                <a:latin typeface="Arial" pitchFamily="34" charset="0"/>
                <a:cs typeface="Arial" pitchFamily="34" charset="0"/>
              </a:rPr>
              <a:t>. </a:t>
            </a:r>
            <a:r>
              <a:rPr lang="en-US" sz="2400" dirty="0">
                <a:latin typeface="Arial" pitchFamily="34" charset="0"/>
                <a:cs typeface="Arial" pitchFamily="34" charset="0"/>
              </a:rPr>
              <a:t>Paint on plaster, entire painting 16' 4" </a:t>
            </a:r>
            <a:r>
              <a:rPr lang="en-US" sz="2400" dirty="0">
                <a:latin typeface="Arial" pitchFamily="34" charset="0"/>
                <a:cs typeface="Arial" pitchFamily="34" charset="0"/>
                <a:sym typeface="Symbol"/>
              </a:rPr>
              <a:t></a:t>
            </a:r>
            <a:r>
              <a:rPr lang="en-US" sz="2400" dirty="0">
                <a:latin typeface="Arial" pitchFamily="34" charset="0"/>
                <a:cs typeface="Arial" pitchFamily="34" charset="0"/>
              </a:rPr>
              <a:t> 3' 7 3/8". Egyptian Museum, Cairo.</a:t>
            </a:r>
          </a:p>
        </p:txBody>
      </p:sp>
    </p:spTree>
    <p:extLst>
      <p:ext uri="{BB962C8B-B14F-4D97-AF65-F5344CB8AC3E}">
        <p14:creationId xmlns:p14="http://schemas.microsoft.com/office/powerpoint/2010/main" val="296234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3.37</a:t>
            </a:r>
            <a:endParaRPr lang="en-US" sz="3600" dirty="0">
              <a:latin typeface="Arial" pitchFamily="34" charset="0"/>
              <a:cs typeface="Arial" pitchFamily="34" charset="0"/>
            </a:endParaRPr>
          </a:p>
        </p:txBody>
      </p:sp>
      <p:pic>
        <p:nvPicPr>
          <p:cNvPr id="4" name="Picture Placeholder 3" descr="For more information about this image, search for 81 in MindTap or go to page 81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324825" y="1033936"/>
            <a:ext cx="1488138" cy="5160065"/>
          </a:xfrm>
          <a:prstGeom prst="rect">
            <a:avLst/>
          </a:prstGeom>
        </p:spPr>
      </p:pic>
      <p:sp>
        <p:nvSpPr>
          <p:cNvPr id="7" name="Text Placeholder 6"/>
          <p:cNvSpPr>
            <a:spLocks noGrp="1"/>
          </p:cNvSpPr>
          <p:nvPr>
            <p:ph type="body" sz="quarter" idx="11"/>
          </p:nvPr>
        </p:nvSpPr>
        <p:spPr>
          <a:xfrm>
            <a:off x="5200650" y="4788976"/>
            <a:ext cx="4974128" cy="1405024"/>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3.37</a:t>
            </a:r>
            <a:r>
              <a:rPr lang="en-US" sz="2400" dirty="0">
                <a:latin typeface="Arial" pitchFamily="34" charset="0"/>
                <a:cs typeface="Arial" pitchFamily="34" charset="0"/>
              </a:rPr>
              <a:t> Portrait statue of </a:t>
            </a:r>
            <a:r>
              <a:rPr lang="en-US" sz="2400" dirty="0" err="1">
                <a:latin typeface="Arial" pitchFamily="34" charset="0"/>
                <a:cs typeface="Arial" pitchFamily="34" charset="0"/>
              </a:rPr>
              <a:t>Mentuemhet</a:t>
            </a:r>
            <a:r>
              <a:rPr lang="en-US" sz="2400" dirty="0">
                <a:latin typeface="Arial" pitchFamily="34" charset="0"/>
                <a:cs typeface="Arial" pitchFamily="34" charset="0"/>
              </a:rPr>
              <a:t>, from </a:t>
            </a:r>
            <a:r>
              <a:rPr lang="en-US" sz="2400" dirty="0" err="1">
                <a:latin typeface="Arial" pitchFamily="34" charset="0"/>
                <a:cs typeface="Arial" pitchFamily="34" charset="0"/>
              </a:rPr>
              <a:t>Karnak</a:t>
            </a:r>
            <a:r>
              <a:rPr lang="en-US" sz="2400" dirty="0">
                <a:latin typeface="Arial" pitchFamily="34" charset="0"/>
                <a:cs typeface="Arial" pitchFamily="34" charset="0"/>
              </a:rPr>
              <a:t>, Egypt, 26th Dynasty, ca. 660–650 </a:t>
            </a:r>
            <a:r>
              <a:rPr lang="en-US" sz="2400" cap="small" dirty="0" err="1">
                <a:latin typeface="Arial" pitchFamily="34" charset="0"/>
                <a:cs typeface="Arial" pitchFamily="34" charset="0"/>
              </a:rPr>
              <a:t>bce</a:t>
            </a:r>
            <a:r>
              <a:rPr lang="en-US" sz="2400" dirty="0">
                <a:latin typeface="Arial" pitchFamily="34" charset="0"/>
                <a:cs typeface="Arial" pitchFamily="34" charset="0"/>
              </a:rPr>
              <a:t>. Granite, 4' 5" high. Egyptian Museum, Cairo.</a:t>
            </a:r>
          </a:p>
        </p:txBody>
      </p:sp>
    </p:spTree>
    <p:extLst>
      <p:ext uri="{BB962C8B-B14F-4D97-AF65-F5344CB8AC3E}">
        <p14:creationId xmlns:p14="http://schemas.microsoft.com/office/powerpoint/2010/main" val="3204110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31"/>
            <a:ext cx="10515600" cy="672105"/>
          </a:xfrm>
        </p:spPr>
        <p:txBody>
          <a:bodyPr/>
          <a:lstStyle/>
          <a:p>
            <a:r>
              <a:rPr lang="en-US" dirty="0">
                <a:latin typeface="Arial" pitchFamily="34" charset="0"/>
                <a:cs typeface="Arial" pitchFamily="34" charset="0"/>
              </a:rPr>
              <a:t>Figure 3.38</a:t>
            </a:r>
            <a:endParaRPr lang="en-US" sz="3600" dirty="0">
              <a:latin typeface="Arial" pitchFamily="34" charset="0"/>
              <a:cs typeface="Arial" pitchFamily="34" charset="0"/>
            </a:endParaRPr>
          </a:p>
        </p:txBody>
      </p:sp>
      <p:pic>
        <p:nvPicPr>
          <p:cNvPr id="5" name="Picture Placeholder 4" descr="For more information about this image, search for 82 in MindTap or go to page 82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445962" y="1402597"/>
            <a:ext cx="7453240" cy="4605079"/>
          </a:xfrm>
          <a:prstGeom prst="rect">
            <a:avLst/>
          </a:prstGeom>
        </p:spPr>
      </p:pic>
      <p:sp>
        <p:nvSpPr>
          <p:cNvPr id="7" name="Text Placeholder 6"/>
          <p:cNvSpPr>
            <a:spLocks noGrp="1"/>
          </p:cNvSpPr>
          <p:nvPr>
            <p:ph type="body" sz="quarter" idx="11"/>
          </p:nvPr>
        </p:nvSpPr>
        <p:spPr>
          <a:xfrm>
            <a:off x="8177143" y="4959457"/>
            <a:ext cx="3700834" cy="1048218"/>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3.38</a:t>
            </a:r>
            <a:r>
              <a:rPr lang="en-US" sz="2400" dirty="0">
                <a:latin typeface="Arial" pitchFamily="34" charset="0"/>
                <a:cs typeface="Arial" pitchFamily="34" charset="0"/>
              </a:rPr>
              <a:t> Temple of Horus (looking east), </a:t>
            </a:r>
            <a:r>
              <a:rPr lang="en-US" sz="2400" dirty="0" err="1">
                <a:latin typeface="Arial" pitchFamily="34" charset="0"/>
                <a:cs typeface="Arial" pitchFamily="34" charset="0"/>
              </a:rPr>
              <a:t>Edfu</a:t>
            </a:r>
            <a:r>
              <a:rPr lang="en-US" sz="2400" dirty="0">
                <a:latin typeface="Arial" pitchFamily="34" charset="0"/>
                <a:cs typeface="Arial" pitchFamily="34" charset="0"/>
              </a:rPr>
              <a:t>, Egypt, ca. 237–47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2061182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Discussion Questions</a:t>
            </a:r>
          </a:p>
        </p:txBody>
      </p:sp>
      <p:sp>
        <p:nvSpPr>
          <p:cNvPr id="6" name="Text Placeholder 5"/>
          <p:cNvSpPr>
            <a:spLocks noGrp="1"/>
          </p:cNvSpPr>
          <p:nvPr>
            <p:ph type="body" sz="quarter" idx="17"/>
          </p:nvPr>
        </p:nvSpPr>
        <p:spPr/>
        <p:txBody>
          <a:bodyPr>
            <a:normAutofit/>
          </a:bodyPr>
          <a:lstStyle/>
          <a:p>
            <a:pPr lvl="0">
              <a:lnSpc>
                <a:spcPct val="100000"/>
              </a:lnSpc>
              <a:spcBef>
                <a:spcPts val="624"/>
              </a:spcBef>
            </a:pPr>
            <a:r>
              <a:rPr lang="en-US" sz="2600" dirty="0">
                <a:latin typeface="Arial" pitchFamily="34" charset="0"/>
                <a:cs typeface="Arial" pitchFamily="34" charset="0"/>
              </a:rPr>
              <a:t>How do you speculate the Great Pyramid was built? What would have been some specific problems that its builders had to consider?</a:t>
            </a:r>
          </a:p>
          <a:p>
            <a:pPr lvl="0">
              <a:lnSpc>
                <a:spcPct val="100000"/>
              </a:lnSpc>
              <a:spcBef>
                <a:spcPts val="624"/>
              </a:spcBef>
            </a:pPr>
            <a:r>
              <a:rPr lang="en-US" sz="2600" dirty="0">
                <a:latin typeface="Arial" pitchFamily="34" charset="0"/>
                <a:cs typeface="Arial" pitchFamily="34" charset="0"/>
              </a:rPr>
              <a:t>What are the main differences between Old Kingdom pyramids and New Kingdom mortuary temples?</a:t>
            </a:r>
          </a:p>
          <a:p>
            <a:pPr lvl="0">
              <a:lnSpc>
                <a:spcPct val="100000"/>
              </a:lnSpc>
              <a:spcBef>
                <a:spcPts val="624"/>
              </a:spcBef>
            </a:pPr>
            <a:r>
              <a:rPr lang="en-US" sz="2600" dirty="0">
                <a:latin typeface="Arial" pitchFamily="34" charset="0"/>
                <a:cs typeface="Arial" pitchFamily="34" charset="0"/>
              </a:rPr>
              <a:t>What is an example of how a change in religion brought about a change in art in ancient Egypt?</a:t>
            </a:r>
          </a:p>
          <a:p>
            <a:pPr>
              <a:lnSpc>
                <a:spcPct val="100000"/>
              </a:lnSpc>
              <a:spcBef>
                <a:spcPts val="624"/>
              </a:spcBef>
            </a:pPr>
            <a:r>
              <a:rPr lang="en-US" sz="2600" dirty="0">
                <a:latin typeface="Arial" pitchFamily="34" charset="0"/>
                <a:cs typeface="Arial" pitchFamily="34" charset="0"/>
              </a:rPr>
              <a:t>How did the female pharaoh Hatshepsut both continue and modify the traditions of rendering pharaohs?</a:t>
            </a:r>
          </a:p>
        </p:txBody>
      </p:sp>
    </p:spTree>
    <p:extLst>
      <p:ext uri="{BB962C8B-B14F-4D97-AF65-F5344CB8AC3E}">
        <p14:creationId xmlns:p14="http://schemas.microsoft.com/office/powerpoint/2010/main" val="18047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3.2</a:t>
            </a:r>
            <a:endParaRPr lang="en-US" sz="3600" dirty="0">
              <a:latin typeface="Arial" pitchFamily="34" charset="0"/>
              <a:cs typeface="Arial" pitchFamily="34" charset="0"/>
            </a:endParaRPr>
          </a:p>
        </p:txBody>
      </p:sp>
      <p:pic>
        <p:nvPicPr>
          <p:cNvPr id="4" name="Picture Placeholder 3" descr="For more information about this image, search for 59 in MindTap or go to page 5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266671" y="1090735"/>
            <a:ext cx="3486986" cy="5053488"/>
          </a:xfrm>
          <a:prstGeom prst="rect">
            <a:avLst/>
          </a:prstGeom>
        </p:spPr>
      </p:pic>
      <p:sp>
        <p:nvSpPr>
          <p:cNvPr id="7" name="Text Placeholder 6"/>
          <p:cNvSpPr>
            <a:spLocks noGrp="1"/>
          </p:cNvSpPr>
          <p:nvPr>
            <p:ph type="body" sz="quarter" idx="11"/>
          </p:nvPr>
        </p:nvSpPr>
        <p:spPr>
          <a:xfrm>
            <a:off x="6096000" y="4742481"/>
            <a:ext cx="5376256" cy="140174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3.2</a:t>
            </a:r>
            <a:r>
              <a:rPr lang="en-US" sz="2400" dirty="0">
                <a:latin typeface="Arial" pitchFamily="34" charset="0"/>
                <a:cs typeface="Arial" pitchFamily="34" charset="0"/>
              </a:rPr>
              <a:t> Back of the palette of King </a:t>
            </a:r>
            <a:r>
              <a:rPr lang="en-US" sz="2400" dirty="0" err="1">
                <a:latin typeface="Arial" pitchFamily="34" charset="0"/>
                <a:cs typeface="Arial" pitchFamily="34" charset="0"/>
              </a:rPr>
              <a:t>Narmer</a:t>
            </a:r>
            <a:r>
              <a:rPr lang="en-US" sz="2400" dirty="0">
                <a:latin typeface="Arial" pitchFamily="34" charset="0"/>
                <a:cs typeface="Arial" pitchFamily="34" charset="0"/>
              </a:rPr>
              <a:t>, from </a:t>
            </a:r>
            <a:r>
              <a:rPr lang="en-US" sz="2400" dirty="0" err="1">
                <a:latin typeface="Arial" pitchFamily="34" charset="0"/>
                <a:cs typeface="Arial" pitchFamily="34" charset="0"/>
              </a:rPr>
              <a:t>Hierakonpolis</a:t>
            </a:r>
            <a:r>
              <a:rPr lang="en-US" sz="2400" dirty="0">
                <a:latin typeface="Arial" pitchFamily="34" charset="0"/>
                <a:cs typeface="Arial" pitchFamily="34" charset="0"/>
              </a:rPr>
              <a:t>, Egypt, </a:t>
            </a:r>
            <a:r>
              <a:rPr lang="en-US" sz="2400" dirty="0" err="1">
                <a:latin typeface="Arial" pitchFamily="34" charset="0"/>
                <a:cs typeface="Arial" pitchFamily="34" charset="0"/>
              </a:rPr>
              <a:t>Predynastic</a:t>
            </a:r>
            <a:r>
              <a:rPr lang="en-US" sz="2400" dirty="0">
                <a:latin typeface="Arial" pitchFamily="34" charset="0"/>
                <a:cs typeface="Arial" pitchFamily="34" charset="0"/>
              </a:rPr>
              <a:t>, ca. 3000–2920 </a:t>
            </a:r>
            <a:r>
              <a:rPr lang="en-US" sz="2400" cap="small" dirty="0" err="1">
                <a:latin typeface="Arial" pitchFamily="34" charset="0"/>
                <a:cs typeface="Arial" pitchFamily="34" charset="0"/>
              </a:rPr>
              <a:t>bce</a:t>
            </a:r>
            <a:r>
              <a:rPr lang="en-US" sz="2400" dirty="0">
                <a:latin typeface="Arial" pitchFamily="34" charset="0"/>
                <a:cs typeface="Arial" pitchFamily="34" charset="0"/>
              </a:rPr>
              <a:t>. Slate, 2' 1" high. Egyptian Museum, Cairo.</a:t>
            </a:r>
          </a:p>
        </p:txBody>
      </p:sp>
    </p:spTree>
    <p:extLst>
      <p:ext uri="{BB962C8B-B14F-4D97-AF65-F5344CB8AC3E}">
        <p14:creationId xmlns:p14="http://schemas.microsoft.com/office/powerpoint/2010/main" val="10217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3.3</a:t>
            </a:r>
            <a:endParaRPr lang="en-US" sz="3600" dirty="0">
              <a:latin typeface="Arial" pitchFamily="34" charset="0"/>
              <a:cs typeface="Arial" pitchFamily="34" charset="0"/>
            </a:endParaRPr>
          </a:p>
        </p:txBody>
      </p:sp>
      <p:pic>
        <p:nvPicPr>
          <p:cNvPr id="4" name="Picture Placeholder 3" descr="For more information about this image, search for 59 in MindTap or go to page 59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2332890" y="1037230"/>
            <a:ext cx="3477979" cy="5042749"/>
          </a:xfrm>
          <a:prstGeom prst="rect">
            <a:avLst/>
          </a:prstGeom>
        </p:spPr>
      </p:pic>
      <p:sp>
        <p:nvSpPr>
          <p:cNvPr id="7" name="Text Placeholder 6"/>
          <p:cNvSpPr>
            <a:spLocks noGrp="1"/>
          </p:cNvSpPr>
          <p:nvPr>
            <p:ph type="body" sz="quarter" idx="11"/>
          </p:nvPr>
        </p:nvSpPr>
        <p:spPr>
          <a:xfrm>
            <a:off x="6096000" y="4688237"/>
            <a:ext cx="5614245" cy="1391742"/>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3.3</a:t>
            </a:r>
            <a:r>
              <a:rPr lang="en-US" sz="2400" dirty="0">
                <a:latin typeface="Arial" pitchFamily="34" charset="0"/>
                <a:cs typeface="Arial" pitchFamily="34" charset="0"/>
              </a:rPr>
              <a:t> Front of the palette of King </a:t>
            </a:r>
            <a:r>
              <a:rPr lang="en-US" sz="2400" dirty="0" err="1">
                <a:latin typeface="Arial" pitchFamily="34" charset="0"/>
                <a:cs typeface="Arial" pitchFamily="34" charset="0"/>
              </a:rPr>
              <a:t>Narmer</a:t>
            </a:r>
            <a:r>
              <a:rPr lang="en-US" sz="2400" dirty="0">
                <a:latin typeface="Arial" pitchFamily="34" charset="0"/>
                <a:cs typeface="Arial" pitchFamily="34" charset="0"/>
              </a:rPr>
              <a:t>, from </a:t>
            </a:r>
            <a:r>
              <a:rPr lang="en-US" sz="2400" dirty="0" err="1">
                <a:latin typeface="Arial" pitchFamily="34" charset="0"/>
                <a:cs typeface="Arial" pitchFamily="34" charset="0"/>
              </a:rPr>
              <a:t>Hierakonpolis</a:t>
            </a:r>
            <a:r>
              <a:rPr lang="en-US" sz="2400" dirty="0">
                <a:latin typeface="Arial" pitchFamily="34" charset="0"/>
                <a:cs typeface="Arial" pitchFamily="34" charset="0"/>
              </a:rPr>
              <a:t>, Egypt, </a:t>
            </a:r>
            <a:r>
              <a:rPr lang="en-US" sz="2400" dirty="0" err="1">
                <a:latin typeface="Arial" pitchFamily="34" charset="0"/>
                <a:cs typeface="Arial" pitchFamily="34" charset="0"/>
              </a:rPr>
              <a:t>Predynastic</a:t>
            </a:r>
            <a:r>
              <a:rPr lang="en-US" sz="2400" dirty="0">
                <a:latin typeface="Arial" pitchFamily="34" charset="0"/>
                <a:cs typeface="Arial" pitchFamily="34" charset="0"/>
              </a:rPr>
              <a:t>, ca. 3000–2920 </a:t>
            </a:r>
            <a:r>
              <a:rPr lang="en-US" sz="2400" cap="small" dirty="0" err="1">
                <a:latin typeface="Arial" pitchFamily="34" charset="0"/>
                <a:cs typeface="Arial" pitchFamily="34" charset="0"/>
              </a:rPr>
              <a:t>bce</a:t>
            </a:r>
            <a:r>
              <a:rPr lang="en-US" sz="2400" dirty="0">
                <a:latin typeface="Arial" pitchFamily="34" charset="0"/>
                <a:cs typeface="Arial" pitchFamily="34" charset="0"/>
              </a:rPr>
              <a:t>. Slate, 2' 1" high.</a:t>
            </a:r>
            <a:r>
              <a:rPr lang="en-US" sz="2400" baseline="0" dirty="0">
                <a:latin typeface="Arial" pitchFamily="34" charset="0"/>
                <a:cs typeface="Arial" pitchFamily="34" charset="0"/>
              </a:rPr>
              <a:t> </a:t>
            </a:r>
            <a:r>
              <a:rPr lang="en-US" sz="2400" dirty="0">
                <a:latin typeface="Arial" pitchFamily="34" charset="0"/>
                <a:cs typeface="Arial" pitchFamily="34" charset="0"/>
              </a:rPr>
              <a:t>Egyptian Museum, Cairo.</a:t>
            </a:r>
          </a:p>
        </p:txBody>
      </p:sp>
    </p:spTree>
    <p:extLst>
      <p:ext uri="{BB962C8B-B14F-4D97-AF65-F5344CB8AC3E}">
        <p14:creationId xmlns:p14="http://schemas.microsoft.com/office/powerpoint/2010/main" val="103162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3.4</a:t>
            </a:r>
            <a:endParaRPr lang="en-US" sz="3600" dirty="0">
              <a:latin typeface="Arial" pitchFamily="34" charset="0"/>
              <a:cs typeface="Arial" pitchFamily="34" charset="0"/>
            </a:endParaRPr>
          </a:p>
        </p:txBody>
      </p:sp>
      <p:pic>
        <p:nvPicPr>
          <p:cNvPr id="5" name="Picture Placeholder 4" descr="For more information about this image, search for 61 in MindTap or go to page 61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194582" y="1417733"/>
            <a:ext cx="6853643" cy="4571198"/>
          </a:xfrm>
          <a:prstGeom prst="rect">
            <a:avLst/>
          </a:prstGeom>
        </p:spPr>
      </p:pic>
      <p:sp>
        <p:nvSpPr>
          <p:cNvPr id="7" name="Text Placeholder 6"/>
          <p:cNvSpPr>
            <a:spLocks noGrp="1"/>
          </p:cNvSpPr>
          <p:nvPr>
            <p:ph type="body" sz="quarter" idx="11"/>
          </p:nvPr>
        </p:nvSpPr>
        <p:spPr>
          <a:xfrm>
            <a:off x="7014931" y="4864293"/>
            <a:ext cx="4542039" cy="1124638"/>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3.4</a:t>
            </a:r>
            <a:r>
              <a:rPr lang="en-US" sz="2400" dirty="0">
                <a:latin typeface="Arial" pitchFamily="34" charset="0"/>
                <a:cs typeface="Arial" pitchFamily="34" charset="0"/>
              </a:rPr>
              <a:t> Section (</a:t>
            </a:r>
            <a:r>
              <a:rPr lang="en-US" sz="2400" i="1" dirty="0">
                <a:latin typeface="Arial" pitchFamily="34" charset="0"/>
                <a:cs typeface="Arial" pitchFamily="34" charset="0"/>
              </a:rPr>
              <a:t>top</a:t>
            </a:r>
            <a:r>
              <a:rPr lang="en-US" sz="2400" dirty="0">
                <a:latin typeface="Arial" pitchFamily="34" charset="0"/>
                <a:cs typeface="Arial" pitchFamily="34" charset="0"/>
              </a:rPr>
              <a:t>) and restored view (</a:t>
            </a:r>
            <a:r>
              <a:rPr lang="en-US" sz="2400" i="1" dirty="0">
                <a:latin typeface="Arial" pitchFamily="34" charset="0"/>
                <a:cs typeface="Arial" pitchFamily="34" charset="0"/>
              </a:rPr>
              <a:t>bottom</a:t>
            </a:r>
            <a:r>
              <a:rPr lang="en-US" sz="2400" dirty="0">
                <a:latin typeface="Arial" pitchFamily="34" charset="0"/>
                <a:cs typeface="Arial" pitchFamily="34" charset="0"/>
              </a:rPr>
              <a:t>) of typical Egyptian </a:t>
            </a:r>
            <a:r>
              <a:rPr lang="en-US" sz="2400" dirty="0" err="1">
                <a:latin typeface="Arial" pitchFamily="34" charset="0"/>
                <a:cs typeface="Arial" pitchFamily="34" charset="0"/>
              </a:rPr>
              <a:t>mastaba</a:t>
            </a:r>
            <a:r>
              <a:rPr lang="en-US" sz="2400" dirty="0">
                <a:latin typeface="Arial" pitchFamily="34" charset="0"/>
                <a:cs typeface="Arial" pitchFamily="34" charset="0"/>
              </a:rPr>
              <a:t> tombs.</a:t>
            </a:r>
          </a:p>
        </p:txBody>
      </p:sp>
    </p:spTree>
    <p:extLst>
      <p:ext uri="{BB962C8B-B14F-4D97-AF65-F5344CB8AC3E}">
        <p14:creationId xmlns:p14="http://schemas.microsoft.com/office/powerpoint/2010/main" val="1585229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itchFamily="34" charset="0"/>
                <a:cs typeface="Arial" pitchFamily="34" charset="0"/>
              </a:rPr>
              <a:t>Figure 3.5</a:t>
            </a:r>
            <a:endParaRPr lang="en-US" sz="3600" dirty="0">
              <a:latin typeface="Arial" pitchFamily="34" charset="0"/>
              <a:cs typeface="Arial" pitchFamily="34" charset="0"/>
            </a:endParaRPr>
          </a:p>
        </p:txBody>
      </p:sp>
      <p:pic>
        <p:nvPicPr>
          <p:cNvPr id="4" name="Picture Placeholder 3" descr="For more information about this image, search for 62 in MindTap or go to page 62 of your book."/>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495378" y="2084253"/>
            <a:ext cx="6655325" cy="3288107"/>
          </a:xfrm>
          <a:prstGeom prst="rect">
            <a:avLst/>
          </a:prstGeom>
        </p:spPr>
      </p:pic>
      <p:sp>
        <p:nvSpPr>
          <p:cNvPr id="7" name="Text Placeholder 6"/>
          <p:cNvSpPr>
            <a:spLocks noGrp="1"/>
          </p:cNvSpPr>
          <p:nvPr>
            <p:ph type="body" sz="quarter" idx="11"/>
          </p:nvPr>
        </p:nvSpPr>
        <p:spPr>
          <a:xfrm>
            <a:off x="7424417" y="3967566"/>
            <a:ext cx="4587459" cy="1404794"/>
          </a:xfrm>
          <a:noFill/>
          <a:ln>
            <a:noFill/>
          </a:ln>
        </p:spPr>
        <p:txBody>
          <a:bodyPr vert="horz" wrap="square" lIns="0" tIns="0" rIns="0" bIns="0" numCol="1" anchor="t" anchorCtr="0" compatLnSpc="1">
            <a:prstTxWarp prst="textNoShape">
              <a:avLst/>
            </a:prstTxWarp>
          </a:bodyPr>
          <a:lstStyle/>
          <a:p>
            <a:r>
              <a:rPr lang="en-US" sz="2400" b="1" dirty="0">
                <a:latin typeface="Arial" pitchFamily="34" charset="0"/>
                <a:cs typeface="Arial" pitchFamily="34" charset="0"/>
              </a:rPr>
              <a:t>3.5</a:t>
            </a:r>
            <a:r>
              <a:rPr lang="en-US" sz="2400" dirty="0">
                <a:latin typeface="Arial" pitchFamily="34" charset="0"/>
                <a:cs typeface="Arial" pitchFamily="34" charset="0"/>
              </a:rPr>
              <a:t> </a:t>
            </a:r>
            <a:r>
              <a:rPr lang="en-US" sz="2400" cap="small" dirty="0">
                <a:latin typeface="Arial" pitchFamily="34" charset="0"/>
                <a:cs typeface="Arial" pitchFamily="34" charset="0"/>
              </a:rPr>
              <a:t>Imhotep</a:t>
            </a:r>
            <a:r>
              <a:rPr lang="en-US" sz="2400" dirty="0">
                <a:latin typeface="Arial" pitchFamily="34" charset="0"/>
                <a:cs typeface="Arial" pitchFamily="34" charset="0"/>
              </a:rPr>
              <a:t>, stepped pyramid (looking northwest) of </a:t>
            </a:r>
            <a:r>
              <a:rPr lang="en-US" sz="2400" dirty="0" err="1">
                <a:latin typeface="Arial" pitchFamily="34" charset="0"/>
                <a:cs typeface="Arial" pitchFamily="34" charset="0"/>
              </a:rPr>
              <a:t>Djoser</a:t>
            </a:r>
            <a:r>
              <a:rPr lang="en-US" sz="2400" dirty="0">
                <a:latin typeface="Arial" pitchFamily="34" charset="0"/>
                <a:cs typeface="Arial" pitchFamily="34" charset="0"/>
              </a:rPr>
              <a:t>, Saqqara, Egypt, Third Dynasty, ca. 2630–2611 </a:t>
            </a:r>
            <a:r>
              <a:rPr lang="en-US" sz="2400" cap="small" dirty="0" err="1">
                <a:latin typeface="Arial" pitchFamily="34" charset="0"/>
                <a:cs typeface="Arial" pitchFamily="34" charset="0"/>
              </a:rPr>
              <a:t>bce</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40087426"/>
      </p:ext>
    </p:extLst>
  </p:cSld>
  <p:clrMapOvr>
    <a:masterClrMapping/>
  </p:clrMapOvr>
</p:sld>
</file>

<file path=ppt/theme/theme1.xml><?xml version="1.0" encoding="utf-8"?>
<a:theme xmlns:a="http://schemas.openxmlformats.org/drawingml/2006/main" name="9781337918817_ch11_pp">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276F6C23-6457-4163-906F-9FD71B1D340C}" vid="{9A4A37B5-06EA-4573-8274-FD94E47E4E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105CED8A-AF0E-4AD8-9238-2F7FF36232F4">Content Developer</Audience>
    <Department xmlns="105CED8A-AF0E-4AD8-9238-2F7FF36232F4">GPM Training</Department>
    <Category xmlns="105ced8a-af0e-4ad8-9238-2f7ff36232f4">Accessibility</Category>
    <Document_x0020_Type xmlns="105CED8A-AF0E-4AD8-9238-2F7FF36232F4">Template</Document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32E4C7BBAF8442AC48CBC7D09A7580" ma:contentTypeVersion="24" ma:contentTypeDescription="Create a new document." ma:contentTypeScope="" ma:versionID="13cd67f17b090a1b391f7245edbc7355">
  <xsd:schema xmlns:xsd="http://www.w3.org/2001/XMLSchema" xmlns:xs="http://www.w3.org/2001/XMLSchema" xmlns:p="http://schemas.microsoft.com/office/2006/metadata/properties" xmlns:ns2="105CED8A-AF0E-4AD8-9238-2F7FF36232F4" xmlns:ns3="105ced8a-af0e-4ad8-9238-2f7ff36232f4" xmlns:ns4="d5280b9f-0d25-4ffb-96bc-3c5ae659ff52" targetNamespace="http://schemas.microsoft.com/office/2006/metadata/properties" ma:root="true" ma:fieldsID="dda832b008c2b82ba52d3e557a65e74e" ns2:_="" ns3:_="" ns4:_="">
    <xsd:import namespace="105CED8A-AF0E-4AD8-9238-2F7FF36232F4"/>
    <xsd:import namespace="105ced8a-af0e-4ad8-9238-2f7ff36232f4"/>
    <xsd:import namespace="d5280b9f-0d25-4ffb-96bc-3c5ae659ff52"/>
    <xsd:element name="properties">
      <xsd:complexType>
        <xsd:sequence>
          <xsd:element name="documentManagement">
            <xsd:complexType>
              <xsd:all>
                <xsd:element ref="ns2:Document_x0020_Type" minOccurs="0"/>
                <xsd:element ref="ns2:Department" minOccurs="0"/>
                <xsd:element ref="ns2:Audience" minOccurs="0"/>
                <xsd:element ref="ns3:Category" minOccurs="0"/>
                <xsd:element ref="ns4:SharedWithUsers" minOccurs="0"/>
                <xsd:element ref="ns4:SharedWithDetails" minOccurs="0"/>
                <xsd:element ref="ns4:LastSharedByUser" minOccurs="0"/>
                <xsd:element ref="ns4: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CED8A-AF0E-4AD8-9238-2F7FF36232F4" elementFormDefault="qualified">
    <xsd:import namespace="http://schemas.microsoft.com/office/2006/documentManagement/types"/>
    <xsd:import namespace="http://schemas.microsoft.com/office/infopath/2007/PartnerControls"/>
    <xsd:element name="Document_x0020_Type" ma:index="2" nillable="true" ma:displayName="Document Type" ma:default="Process Document" ma:format="Dropdown" ma:internalName="Document_x0020_Type" ma:readOnly="false">
      <xsd:simpleType>
        <xsd:union memberTypes="dms:Text">
          <xsd:simpleType>
            <xsd:restriction base="dms:Choice">
              <xsd:enumeration value="Process Document"/>
              <xsd:enumeration value="Job Aid"/>
              <xsd:enumeration value="1-pager"/>
              <xsd:enumeration value="Quick Start Guide"/>
              <xsd:enumeration value="Training PPTs"/>
              <xsd:enumeration value="Training video"/>
              <xsd:enumeration value="Workflow"/>
              <xsd:enumeration value="Example"/>
              <xsd:enumeration value="Miscellaneous"/>
              <xsd:enumeration value="Template"/>
              <xsd:enumeration value="Authoring Guidelines"/>
              <xsd:enumeration value="Image"/>
              <xsd:enumeration value="Archive only"/>
            </xsd:restriction>
          </xsd:simpleType>
        </xsd:union>
      </xsd:simpleType>
    </xsd:element>
    <xsd:element name="Department" ma:index="3" nillable="true" ma:displayName="Owner" ma:default="GPM Training" ma:format="Dropdown" ma:internalName="Department" ma:readOnly="false">
      <xsd:simpleType>
        <xsd:restriction base="dms:Choice">
          <xsd:enumeration value="GPM Training"/>
          <xsd:enumeration value="GPM Operations"/>
          <xsd:enumeration value="CTQA"/>
          <xsd:enumeration value="Content Digitization"/>
          <xsd:enumeration value="Legal"/>
          <xsd:enumeration value="UX"/>
          <xsd:enumeration value="Global Production"/>
          <xsd:enumeration value="Other"/>
        </xsd:restriction>
      </xsd:simpleType>
    </xsd:element>
    <xsd:element name="Audience" ma:index="4" nillable="true" ma:displayName="Audience" ma:default="Content Developer" ma:format="Dropdown" ma:internalName="Audience" ma:readOnly="false">
      <xsd:simpleType>
        <xsd:restriction base="dms:Choice">
          <xsd:enumeration value="Internal"/>
          <xsd:enumeration value="Product Management"/>
          <xsd:enumeration value="Content Developer"/>
          <xsd:enumeration value="Product Manager"/>
          <xsd:enumeration value="Product Assistant"/>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105ced8a-af0e-4ad8-9238-2f7ff36232f4" elementFormDefault="qualified">
    <xsd:import namespace="http://schemas.microsoft.com/office/2006/documentManagement/types"/>
    <xsd:import namespace="http://schemas.microsoft.com/office/infopath/2007/PartnerControls"/>
    <xsd:element name="Category" ma:index="5" nillable="true" ma:displayName="Category" ma:internalName="Category" ma:readOnly="false">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280b9f-0d25-4ffb-96bc-3c5ae659ff52" elementFormDefault="qualified">
    <xsd:import namespace="http://schemas.microsoft.com/office/2006/documentManagement/types"/>
    <xsd:import namespace="http://schemas.microsoft.com/office/infopath/2007/PartnerControls"/>
    <xsd:element name="SharedWithUsers" ma:index="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description=""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2.xml><?xml version="1.0" encoding="utf-8"?>
<ds:datastoreItem xmlns:ds="http://schemas.openxmlformats.org/officeDocument/2006/customXml" ds:itemID="{BA9BA192-EF86-48DF-982C-2C526A268392}">
  <ds:schemaRefs>
    <ds:schemaRef ds:uri="http://schemas.microsoft.com/office/2006/metadata/properties"/>
    <ds:schemaRef ds:uri="105CED8A-AF0E-4AD8-9238-2F7FF36232F4"/>
    <ds:schemaRef ds:uri="105ced8a-af0e-4ad8-9238-2f7ff36232f4"/>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d5280b9f-0d25-4ffb-96bc-3c5ae659ff52"/>
    <ds:schemaRef ds:uri="http://www.w3.org/XML/1998/namespace"/>
    <ds:schemaRef ds:uri="http://purl.org/dc/terms/"/>
  </ds:schemaRefs>
</ds:datastoreItem>
</file>

<file path=customXml/itemProps3.xml><?xml version="1.0" encoding="utf-8"?>
<ds:datastoreItem xmlns:ds="http://schemas.openxmlformats.org/officeDocument/2006/customXml" ds:itemID="{67F4A317-DC40-4ADB-B96B-289F02BB6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CED8A-AF0E-4AD8-9238-2F7FF36232F4"/>
    <ds:schemaRef ds:uri="105ced8a-af0e-4ad8-9238-2f7ff36232f4"/>
    <ds:schemaRef ds:uri="d5280b9f-0d25-4ffb-96bc-3c5ae659ff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9781337918817_ch11_pp</Template>
  <TotalTime>1193</TotalTime>
  <Words>2120</Words>
  <Application>Microsoft Office PowerPoint</Application>
  <PresentationFormat>Widescreen</PresentationFormat>
  <Paragraphs>167</Paragraphs>
  <Slides>52</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vt:lpstr>
      <vt:lpstr>Calibri</vt:lpstr>
      <vt:lpstr>Helvetica</vt:lpstr>
      <vt:lpstr>LucidaGrande</vt:lpstr>
      <vt:lpstr>Open Sans</vt:lpstr>
      <vt:lpstr>Summer Font</vt:lpstr>
      <vt:lpstr>9781337918817_ch11_pp</vt:lpstr>
      <vt:lpstr>EGYPT FROM NARMER TO CLEOPATRA</vt:lpstr>
      <vt:lpstr>Learning Objectives</vt:lpstr>
      <vt:lpstr>MAP 3.1</vt:lpstr>
      <vt:lpstr>Figure 3.1</vt:lpstr>
      <vt:lpstr>Figure 3.1A</vt:lpstr>
      <vt:lpstr>Figure 3.2</vt:lpstr>
      <vt:lpstr>Figure 3.3</vt:lpstr>
      <vt:lpstr>Figure 3.4</vt:lpstr>
      <vt:lpstr>Figure 3.5</vt:lpstr>
      <vt:lpstr>Figure 3.6</vt:lpstr>
      <vt:lpstr>Figure 3.6A</vt:lpstr>
      <vt:lpstr>Figure 3.7</vt:lpstr>
      <vt:lpstr>Figure 3.8</vt:lpstr>
      <vt:lpstr>Figure 3.9</vt:lpstr>
      <vt:lpstr>Figure 3.10</vt:lpstr>
      <vt:lpstr>Figure 3.11</vt:lpstr>
      <vt:lpstr>Figure 3.12</vt:lpstr>
      <vt:lpstr>Figure 3.12A</vt:lpstr>
      <vt:lpstr>Figure 3.13</vt:lpstr>
      <vt:lpstr>Figure 3.13A</vt:lpstr>
      <vt:lpstr>Figure 3.14</vt:lpstr>
      <vt:lpstr>Figure 3.14A</vt:lpstr>
      <vt:lpstr>Figure 3.14B</vt:lpstr>
      <vt:lpstr>Figure 3.15</vt:lpstr>
      <vt:lpstr>Figure 3.16</vt:lpstr>
      <vt:lpstr>Figure 3.16A</vt:lpstr>
      <vt:lpstr>Figure 3.17</vt:lpstr>
      <vt:lpstr>Figure 3.18</vt:lpstr>
      <vt:lpstr>Figure 3.19</vt:lpstr>
      <vt:lpstr>Figure 3.20</vt:lpstr>
      <vt:lpstr>Figure 3.21</vt:lpstr>
      <vt:lpstr>Figure 3.22</vt:lpstr>
      <vt:lpstr>Figure 3.23</vt:lpstr>
      <vt:lpstr>Figure 3.23A</vt:lpstr>
      <vt:lpstr>Figure 3.24</vt:lpstr>
      <vt:lpstr>Figure 3.24A</vt:lpstr>
      <vt:lpstr>Figure 3.25</vt:lpstr>
      <vt:lpstr>Figure 3.26</vt:lpstr>
      <vt:lpstr>Figure 3.27</vt:lpstr>
      <vt:lpstr>Figure 3.28</vt:lpstr>
      <vt:lpstr>Figure 3.28A</vt:lpstr>
      <vt:lpstr>Figure 3.29</vt:lpstr>
      <vt:lpstr>Figure 3.30</vt:lpstr>
      <vt:lpstr>Figure 3.31</vt:lpstr>
      <vt:lpstr>Figure 3.32</vt:lpstr>
      <vt:lpstr>Figure 3.33</vt:lpstr>
      <vt:lpstr>Figure 3.34</vt:lpstr>
      <vt:lpstr>Figure 3.35</vt:lpstr>
      <vt:lpstr>Figure 3.36</vt:lpstr>
      <vt:lpstr>Figure 3.37</vt:lpstr>
      <vt:lpstr>Figure 3.38</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EGYPT FROM NARMER TO CLEOPATRA</dc:title>
  <dc:creator>GATTA</dc:creator>
  <cp:lastModifiedBy>Smithmier, Celia K</cp:lastModifiedBy>
  <cp:revision>358</cp:revision>
  <cp:lastPrinted>2016-10-03T15:29:39Z</cp:lastPrinted>
  <dcterms:created xsi:type="dcterms:W3CDTF">2018-09-20T11:42:24Z</dcterms:created>
  <dcterms:modified xsi:type="dcterms:W3CDTF">2020-06-26T20:22:40Z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0x0101003532E4C7BBAF8442AC48CBC7D09A7580</vt:lpwstr>
  </property>
</Properties>
</file>